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78" r:id="rId3"/>
    <p:sldId id="442" r:id="rId4"/>
    <p:sldId id="374" r:id="rId5"/>
    <p:sldId id="411" r:id="rId6"/>
    <p:sldId id="414" r:id="rId7"/>
    <p:sldId id="412" r:id="rId8"/>
    <p:sldId id="415" r:id="rId9"/>
    <p:sldId id="417" r:id="rId11"/>
    <p:sldId id="473" r:id="rId12"/>
    <p:sldId id="418" r:id="rId13"/>
    <p:sldId id="419" r:id="rId14"/>
    <p:sldId id="375" r:id="rId15"/>
    <p:sldId id="377" r:id="rId16"/>
    <p:sldId id="392" r:id="rId17"/>
    <p:sldId id="395" r:id="rId18"/>
    <p:sldId id="396" r:id="rId19"/>
    <p:sldId id="397" r:id="rId20"/>
    <p:sldId id="398" r:id="rId21"/>
    <p:sldId id="399" r:id="rId22"/>
    <p:sldId id="400" r:id="rId23"/>
    <p:sldId id="376" r:id="rId24"/>
    <p:sldId id="408" r:id="rId25"/>
    <p:sldId id="405" r:id="rId26"/>
    <p:sldId id="407" r:id="rId27"/>
    <p:sldId id="406" r:id="rId28"/>
    <p:sldId id="409" r:id="rId29"/>
    <p:sldId id="438" r:id="rId30"/>
    <p:sldId id="420" r:id="rId31"/>
    <p:sldId id="401" r:id="rId32"/>
    <p:sldId id="410" r:id="rId33"/>
    <p:sldId id="439" r:id="rId34"/>
    <p:sldId id="441" r:id="rId3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460"/>
    <a:srgbClr val="05468A"/>
    <a:srgbClr val="043472"/>
    <a:srgbClr val="EAEFF7"/>
    <a:srgbClr val="2CE6F2"/>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3773" autoAdjust="0"/>
  </p:normalViewPr>
  <p:slideViewPr>
    <p:cSldViewPr snapToGrid="0">
      <p:cViewPr varScale="1">
        <p:scale>
          <a:sx n="122" d="100"/>
          <a:sy n="122" d="100"/>
        </p:scale>
        <p:origin x="80" y="112"/>
      </p:cViewPr>
      <p:guideLst>
        <p:guide orient="horz" pos="1620"/>
        <p:guide pos="2861"/>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CD89D-4140-450E-832B-80866236EF1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D0E8E-3C1B-435A-91C4-289D019AF14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stretch>
            <a:fillRect/>
          </a:stretch>
        </p:blipFill>
        <p:spPr>
          <a:xfrm>
            <a:off x="0" y="0"/>
            <a:ext cx="9144000" cy="5143499"/>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fld>
            <a:endParaRPr lang="zh-CN" altLang="en-US"/>
          </a:p>
        </p:txBody>
      </p:sp>
      <p:sp>
        <p:nvSpPr>
          <p:cNvPr id="7" name="矩形 6"/>
          <p:cNvSpPr/>
          <p:nvPr userDrawn="1"/>
        </p:nvSpPr>
        <p:spPr>
          <a:xfrm>
            <a:off x="5188328" y="34593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27.png"/><Relationship Id="rId3" Type="http://schemas.openxmlformats.org/officeDocument/2006/relationships/tags" Target="../tags/tag24.xml"/><Relationship Id="rId2" Type="http://schemas.openxmlformats.org/officeDocument/2006/relationships/image" Target="../media/image5.png"/><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slideLayout" Target="../slideLayouts/slideLayout3.xml"/><Relationship Id="rId14" Type="http://schemas.openxmlformats.org/officeDocument/2006/relationships/image" Target="../media/image2.png"/><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notesSlide" Target="../notesSlides/notesSlide1.xml"/><Relationship Id="rId10" Type="http://schemas.openxmlformats.org/officeDocument/2006/relationships/slideLayout" Target="../slideLayouts/slideLayout3.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p:nvPr/>
        </p:nvSpPr>
        <p:spPr>
          <a:xfrm>
            <a:off x="0" y="928370"/>
            <a:ext cx="9144000" cy="3218815"/>
          </a:xfrm>
          <a:prstGeom prst="rect">
            <a:avLst/>
          </a:prstGeom>
          <a:gradFill>
            <a:gsLst>
              <a:gs pos="0">
                <a:srgbClr val="012D86"/>
              </a:gs>
              <a:gs pos="48000">
                <a:srgbClr val="0E2557">
                  <a:alpha val="99000"/>
                </a:srgbClr>
              </a:gs>
            </a:gsLst>
            <a:lin ang="5400000" scaled="0"/>
          </a:gradFill>
          <a:ln w="12700">
            <a:noFill/>
          </a:ln>
        </p:spPr>
        <p:txBody>
          <a:bodyPr anchor="ctr"/>
          <a:lstStyle/>
          <a:p>
            <a:pPr algn="ctr">
              <a:lnSpc>
                <a:spcPct val="140000"/>
              </a:lnSpc>
            </a:pPr>
            <a:endParaRPr lang="zh-CN" altLang="en-US" sz="2000" b="1" dirty="0">
              <a:solidFill>
                <a:schemeClr val="bg1"/>
              </a:solidFill>
              <a:latin typeface="宋体" panose="02010600030101010101" pitchFamily="2" charset="-122"/>
              <a:sym typeface="+mn-ea"/>
            </a:endParaRPr>
          </a:p>
        </p:txBody>
      </p:sp>
      <p:pic>
        <p:nvPicPr>
          <p:cNvPr id="3" name="图片 2" descr="jyLOGO-2"/>
          <p:cNvPicPr>
            <a:picLocks noChangeAspect="1"/>
          </p:cNvPicPr>
          <p:nvPr/>
        </p:nvPicPr>
        <p:blipFill>
          <a:blip r:embed="rId1"/>
          <a:stretch>
            <a:fillRect/>
          </a:stretch>
        </p:blipFill>
        <p:spPr>
          <a:xfrm>
            <a:off x="8095615" y="-85090"/>
            <a:ext cx="958850" cy="1013460"/>
          </a:xfrm>
          <a:prstGeom prst="rect">
            <a:avLst/>
          </a:prstGeom>
        </p:spPr>
      </p:pic>
      <p:sp>
        <p:nvSpPr>
          <p:cNvPr id="5" name="文本框 4"/>
          <p:cNvSpPr txBox="1"/>
          <p:nvPr/>
        </p:nvSpPr>
        <p:spPr>
          <a:xfrm>
            <a:off x="1546860" y="2086610"/>
            <a:ext cx="6647180" cy="645160"/>
          </a:xfrm>
          <a:prstGeom prst="rect">
            <a:avLst/>
          </a:prstGeom>
          <a:noFill/>
        </p:spPr>
        <p:txBody>
          <a:bodyPr wrap="square" rtlCol="0">
            <a:spAutoFit/>
          </a:bodyPr>
          <a:p>
            <a:r>
              <a:rPr lang="zh-CN" altLang="en-US" sz="3600" b="1" dirty="0">
                <a:solidFill>
                  <a:schemeClr val="bg1"/>
                </a:solidFill>
                <a:sym typeface="+mn-ea"/>
              </a:rPr>
              <a:t>科技计划项目</a:t>
            </a:r>
            <a:r>
              <a:rPr lang="en-US" altLang="zh-CN" sz="3600" b="1" dirty="0">
                <a:solidFill>
                  <a:schemeClr val="bg1"/>
                </a:solidFill>
                <a:sym typeface="+mn-ea"/>
              </a:rPr>
              <a:t>2021</a:t>
            </a:r>
            <a:r>
              <a:rPr lang="zh-CN" altLang="en-US" sz="3600" b="1" dirty="0">
                <a:solidFill>
                  <a:schemeClr val="bg1"/>
                </a:solidFill>
                <a:sym typeface="+mn-ea"/>
              </a:rPr>
              <a:t>年培训工作会</a:t>
            </a:r>
            <a:endParaRPr lang="zh-CN" altLang="en-US" sz="3600" b="1" dirty="0">
              <a:solidFill>
                <a:schemeClr val="bg1"/>
              </a:solidFill>
              <a:sym typeface="+mn-ea"/>
            </a:endParaRPr>
          </a:p>
        </p:txBody>
      </p:sp>
      <p:sp>
        <p:nvSpPr>
          <p:cNvPr id="7" name="文本框 6"/>
          <p:cNvSpPr txBox="1"/>
          <p:nvPr/>
        </p:nvSpPr>
        <p:spPr>
          <a:xfrm>
            <a:off x="3302000" y="4298950"/>
            <a:ext cx="2540000" cy="588645"/>
          </a:xfrm>
          <a:prstGeom prst="rect">
            <a:avLst/>
          </a:prstGeom>
          <a:noFill/>
        </p:spPr>
        <p:txBody>
          <a:bodyPr wrap="square" rtlCol="0" anchor="t">
            <a:spAutoFit/>
          </a:bodyPr>
          <a:p>
            <a:pPr algn="ctr">
              <a:lnSpc>
                <a:spcPct val="120000"/>
              </a:lnSpc>
            </a:pPr>
            <a:r>
              <a:rPr lang="zh-CN" altLang="en-US" b="1" dirty="0">
                <a:solidFill>
                  <a:srgbClr val="05468A"/>
                </a:solidFill>
                <a:sym typeface="+mn-ea"/>
              </a:rPr>
              <a:t>济源科技大市场</a:t>
            </a:r>
            <a:endParaRPr lang="zh-CN" altLang="en-US" b="1" dirty="0">
              <a:solidFill>
                <a:srgbClr val="05468A"/>
              </a:solidFill>
            </a:endParaRPr>
          </a:p>
          <a:p>
            <a:pPr algn="ctr">
              <a:lnSpc>
                <a:spcPct val="120000"/>
              </a:lnSpc>
            </a:pPr>
            <a:r>
              <a:rPr lang="en-US" altLang="zh-CN" b="1" dirty="0">
                <a:solidFill>
                  <a:srgbClr val="05468A"/>
                </a:solidFill>
                <a:sym typeface="+mn-ea"/>
              </a:rPr>
              <a:t>2021</a:t>
            </a:r>
            <a:r>
              <a:rPr lang="zh-CN" altLang="en-US" b="1" dirty="0">
                <a:solidFill>
                  <a:srgbClr val="05468A"/>
                </a:solidFill>
                <a:sym typeface="+mn-ea"/>
              </a:rPr>
              <a:t>年</a:t>
            </a:r>
            <a:r>
              <a:rPr lang="en-US" altLang="zh-CN" b="1" dirty="0">
                <a:solidFill>
                  <a:srgbClr val="05468A"/>
                </a:solidFill>
                <a:sym typeface="+mn-ea"/>
              </a:rPr>
              <a:t>6</a:t>
            </a:r>
            <a:r>
              <a:rPr lang="zh-CN" altLang="en-US" b="1" dirty="0">
                <a:solidFill>
                  <a:srgbClr val="05468A"/>
                </a:solidFill>
                <a:sym typeface="+mn-ea"/>
              </a:rPr>
              <a:t>月</a:t>
            </a:r>
            <a:endParaRPr lang="zh-CN" altLang="en-US" b="1" dirty="0">
              <a:solidFill>
                <a:srgbClr val="05468A"/>
              </a:solidFill>
              <a:sym typeface="+mn-ea"/>
            </a:endParaRPr>
          </a:p>
        </p:txBody>
      </p:sp>
    </p:spTree>
  </p:cSld>
  <p:clrMapOvr>
    <a:masterClrMapping/>
  </p:clrMapOvr>
  <p:transition advTm="0">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2575560" cy="492125"/>
          </a:xfrm>
          <a:solidFill>
            <a:srgbClr val="062460"/>
          </a:solidFill>
        </p:spPr>
        <p:txBody>
          <a:bodyPr>
            <a:normAutofit/>
          </a:bodyPr>
          <a:p>
            <a:r>
              <a:rPr lang="en-US" altLang="zh-CN" sz="2400">
                <a:solidFill>
                  <a:schemeClr val="bg1"/>
                </a:solidFill>
              </a:rPr>
              <a:t>1.5  </a:t>
            </a:r>
            <a:r>
              <a:rPr lang="zh-CN" altLang="en-US" sz="2400">
                <a:solidFill>
                  <a:schemeClr val="bg1"/>
                </a:solidFill>
              </a:rPr>
              <a:t>验收程序</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grpSp>
        <p:nvGrpSpPr>
          <p:cNvPr id="30" name="组合 29"/>
          <p:cNvGrpSpPr/>
          <p:nvPr/>
        </p:nvGrpSpPr>
        <p:grpSpPr>
          <a:xfrm>
            <a:off x="648335" y="1926590"/>
            <a:ext cx="2194560" cy="829945"/>
            <a:chOff x="1436370" y="1984470"/>
            <a:chExt cx="2636520" cy="1447800"/>
          </a:xfrm>
        </p:grpSpPr>
        <p:sp>
          <p:nvSpPr>
            <p:cNvPr id="31"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1F608B"/>
            </a:soli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1"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43"/>
            <p:cNvSpPr txBox="1"/>
            <p:nvPr/>
          </p:nvSpPr>
          <p:spPr>
            <a:xfrm>
              <a:off x="1709209" y="2294079"/>
              <a:ext cx="2293960" cy="828580"/>
            </a:xfrm>
            <a:prstGeom prst="rect">
              <a:avLst/>
            </a:prstGeom>
            <a:noFill/>
          </p:spPr>
          <p:txBody>
            <a:bodyPr wrap="square" rtlCol="0" anchor="ctr">
              <a:spAutoFit/>
            </a:bodyPr>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3200" b="1" i="0" u="none" strike="noStrike" kern="0" cap="none" spc="0" normalizeH="0" baseline="-3000" noProof="0" dirty="0">
                  <a:ln>
                    <a:noFill/>
                  </a:ln>
                  <a:solidFill>
                    <a:prstClr val="white">
                      <a:lumMod val="95000"/>
                    </a:prstClr>
                  </a:solidFill>
                  <a:effectLst/>
                  <a:uLnTx/>
                  <a:uFillTx/>
                  <a:latin typeface="+mj-ea"/>
                  <a:ea typeface="+mj-ea"/>
                  <a:cs typeface="+mj-ea"/>
                </a:rPr>
                <a:t>PPT</a:t>
              </a:r>
              <a:r>
                <a:rPr kumimoji="0" lang="zh-CN" altLang="en-US" sz="3200" b="1" i="0" u="none" strike="noStrike" kern="0" cap="none" spc="0" normalizeH="0" baseline="-3000" noProof="0" dirty="0">
                  <a:ln>
                    <a:noFill/>
                  </a:ln>
                  <a:solidFill>
                    <a:prstClr val="white">
                      <a:lumMod val="95000"/>
                    </a:prstClr>
                  </a:solidFill>
                  <a:effectLst/>
                  <a:uLnTx/>
                  <a:uFillTx/>
                  <a:latin typeface="+mj-ea"/>
                  <a:ea typeface="+mj-ea"/>
                  <a:cs typeface="+mj-ea"/>
                </a:rPr>
                <a:t>汇报</a:t>
              </a:r>
              <a:endParaRPr kumimoji="0" lang="zh-CN" altLang="en-US" sz="3200" b="1" i="0" u="none" strike="noStrike" kern="0" cap="none" spc="0" normalizeH="0" baseline="-3000" noProof="0" dirty="0">
                <a:ln>
                  <a:noFill/>
                </a:ln>
                <a:solidFill>
                  <a:prstClr val="white">
                    <a:lumMod val="95000"/>
                  </a:prstClr>
                </a:solidFill>
                <a:effectLst/>
                <a:uLnTx/>
                <a:uFillTx/>
                <a:latin typeface="+mj-ea"/>
                <a:ea typeface="+mj-ea"/>
                <a:cs typeface="+mj-ea"/>
              </a:endParaRPr>
            </a:p>
          </p:txBody>
        </p:sp>
      </p:grpSp>
      <p:grpSp>
        <p:nvGrpSpPr>
          <p:cNvPr id="33" name="组合 32"/>
          <p:cNvGrpSpPr/>
          <p:nvPr/>
        </p:nvGrpSpPr>
        <p:grpSpPr>
          <a:xfrm>
            <a:off x="2632710" y="1927225"/>
            <a:ext cx="1929765" cy="829945"/>
            <a:chOff x="3666731" y="1984470"/>
            <a:chExt cx="2636520" cy="1447800"/>
          </a:xfrm>
        </p:grpSpPr>
        <p:sp>
          <p:nvSpPr>
            <p:cNvPr id="3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2980B9"/>
            </a:soli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1"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5"/>
            <p:cNvSpPr txBox="1"/>
            <p:nvPr/>
          </p:nvSpPr>
          <p:spPr>
            <a:xfrm>
              <a:off x="3971726" y="2350021"/>
              <a:ext cx="2230360" cy="716700"/>
            </a:xfrm>
            <a:prstGeom prst="rect">
              <a:avLst/>
            </a:prstGeom>
            <a:noFill/>
          </p:spPr>
          <p:txBody>
            <a:bodyPr wrap="square" rtlCol="0" anchor="ctr">
              <a:spAutoFit/>
            </a:bodyPr>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专家提问</a:t>
              </a:r>
              <a:endPar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p:nvPr/>
        </p:nvGrpSpPr>
        <p:grpSpPr>
          <a:xfrm>
            <a:off x="4300855" y="1927225"/>
            <a:ext cx="2165350" cy="765810"/>
            <a:chOff x="3666731" y="1984470"/>
            <a:chExt cx="2636520" cy="1447800"/>
          </a:xfrm>
        </p:grpSpPr>
        <p:sp>
          <p:nvSpPr>
            <p:cNvPr id="37"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1"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5"/>
            <p:cNvSpPr txBox="1"/>
            <p:nvPr/>
          </p:nvSpPr>
          <p:spPr>
            <a:xfrm>
              <a:off x="3971726" y="2320009"/>
              <a:ext cx="2230360" cy="776722"/>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综合评议</a:t>
              </a:r>
              <a:endPar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9" name="组合 38"/>
          <p:cNvGrpSpPr/>
          <p:nvPr/>
        </p:nvGrpSpPr>
        <p:grpSpPr>
          <a:xfrm>
            <a:off x="6139815" y="1895475"/>
            <a:ext cx="2194560" cy="796925"/>
            <a:chOff x="1436370" y="1984470"/>
            <a:chExt cx="2636520" cy="1447800"/>
          </a:xfrm>
        </p:grpSpPr>
        <p:sp>
          <p:nvSpPr>
            <p:cNvPr id="40"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1F608B"/>
            </a:soli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1"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43"/>
            <p:cNvSpPr txBox="1"/>
            <p:nvPr/>
          </p:nvSpPr>
          <p:spPr>
            <a:xfrm>
              <a:off x="1709209" y="2276914"/>
              <a:ext cx="2293960" cy="862912"/>
            </a:xfrm>
            <a:prstGeom prst="rect">
              <a:avLst/>
            </a:prstGeom>
            <a:noFill/>
          </p:spPr>
          <p:txBody>
            <a:bodyPr wrap="square" rtlCol="0" anchor="ctr">
              <a:spAutoFit/>
            </a:bodyPr>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3200" b="1" i="0" u="none" strike="noStrike" kern="0" cap="none" spc="0" normalizeH="0" baseline="-3000" noProof="0" dirty="0">
                  <a:ln>
                    <a:noFill/>
                  </a:ln>
                  <a:solidFill>
                    <a:prstClr val="white">
                      <a:lumMod val="95000"/>
                    </a:prstClr>
                  </a:solidFill>
                  <a:effectLst/>
                  <a:uLnTx/>
                  <a:uFillTx/>
                  <a:latin typeface="+mj-ea"/>
                  <a:ea typeface="+mj-ea"/>
                  <a:cs typeface="+mj-ea"/>
                </a:rPr>
                <a:t>形成意见</a:t>
              </a:r>
              <a:endParaRPr kumimoji="0" lang="zh-CN" altLang="en-US" sz="3200" b="1" i="0" u="none" strike="noStrike" kern="0" cap="none" spc="0" normalizeH="0" baseline="-3000" noProof="0" dirty="0">
                <a:ln>
                  <a:noFill/>
                </a:ln>
                <a:solidFill>
                  <a:prstClr val="white">
                    <a:lumMod val="95000"/>
                  </a:prstClr>
                </a:solidFill>
                <a:effectLst/>
                <a:uLnTx/>
                <a:uFillTx/>
                <a:latin typeface="+mj-ea"/>
                <a:ea typeface="+mj-ea"/>
                <a:cs typeface="+mj-ea"/>
              </a:endParaRPr>
            </a:p>
          </p:txBody>
        </p:sp>
      </p:grpSp>
      <p:pic>
        <p:nvPicPr>
          <p:cNvPr id="4" name="图片 3" descr="jyLOGO-2"/>
          <p:cNvPicPr>
            <a:picLocks noChangeAspect="1"/>
          </p:cNvPicPr>
          <p:nvPr/>
        </p:nvPicPr>
        <p:blipFill>
          <a:blip r:embed="rId1"/>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400" fill="hold"/>
                                        <p:tgtEl>
                                          <p:spTgt spid="30"/>
                                        </p:tgtEl>
                                        <p:attrNameLst>
                                          <p:attrName>ppt_x</p:attrName>
                                        </p:attrNameLst>
                                      </p:cBhvr>
                                      <p:tavLst>
                                        <p:tav tm="0">
                                          <p:val>
                                            <p:strVal val="0-#ppt_w/2"/>
                                          </p:val>
                                        </p:tav>
                                        <p:tav tm="100000">
                                          <p:val>
                                            <p:strVal val="#ppt_x"/>
                                          </p:val>
                                        </p:tav>
                                      </p:tavLst>
                                    </p:anim>
                                    <p:anim calcmode="lin" valueType="num">
                                      <p:cBhvr additive="base">
                                        <p:cTn id="12" dur="4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400"/>
                                        <p:tgtEl>
                                          <p:spTgt spid="33"/>
                                        </p:tgtEl>
                                        <p:attrNameLst>
                                          <p:attrName>ppt_x</p:attrName>
                                        </p:attrNameLst>
                                      </p:cBhvr>
                                      <p:tavLst>
                                        <p:tav tm="0">
                                          <p:val>
                                            <p:strVal val="#ppt_x-#ppt_w*1.125000"/>
                                          </p:val>
                                        </p:tav>
                                        <p:tav tm="100000">
                                          <p:val>
                                            <p:strVal val="#ppt_x"/>
                                          </p:val>
                                        </p:tav>
                                      </p:tavLst>
                                    </p:anim>
                                    <p:animEffect transition="in" filter="wipe(right)">
                                      <p:cBhvr>
                                        <p:cTn id="17" dur="400"/>
                                        <p:tgtEl>
                                          <p:spTgt spid="33"/>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400"/>
                                        <p:tgtEl>
                                          <p:spTgt spid="36"/>
                                        </p:tgtEl>
                                        <p:attrNameLst>
                                          <p:attrName>ppt_x</p:attrName>
                                        </p:attrNameLst>
                                      </p:cBhvr>
                                      <p:tavLst>
                                        <p:tav tm="0">
                                          <p:val>
                                            <p:strVal val="#ppt_x-#ppt_w*1.125000"/>
                                          </p:val>
                                        </p:tav>
                                        <p:tav tm="100000">
                                          <p:val>
                                            <p:strVal val="#ppt_x"/>
                                          </p:val>
                                        </p:tav>
                                      </p:tavLst>
                                    </p:anim>
                                    <p:animEffect transition="in" filter="wipe(right)">
                                      <p:cBhvr>
                                        <p:cTn id="22" dur="400"/>
                                        <p:tgtEl>
                                          <p:spTgt spid="36"/>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400" fill="hold"/>
                                        <p:tgtEl>
                                          <p:spTgt spid="39"/>
                                        </p:tgtEl>
                                        <p:attrNameLst>
                                          <p:attrName>ppt_x</p:attrName>
                                        </p:attrNameLst>
                                      </p:cBhvr>
                                      <p:tavLst>
                                        <p:tav tm="0">
                                          <p:val>
                                            <p:strVal val="0-#ppt_w/2"/>
                                          </p:val>
                                        </p:tav>
                                        <p:tav tm="100000">
                                          <p:val>
                                            <p:strVal val="#ppt_x"/>
                                          </p:val>
                                        </p:tav>
                                      </p:tavLst>
                                    </p:anim>
                                    <p:anim calcmode="lin" valueType="num">
                                      <p:cBhvr additive="base">
                                        <p:cTn id="27" dur="4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2575560" cy="492125"/>
          </a:xfrm>
          <a:solidFill>
            <a:srgbClr val="062460"/>
          </a:solidFill>
        </p:spPr>
        <p:txBody>
          <a:bodyPr>
            <a:normAutofit/>
          </a:bodyPr>
          <a:p>
            <a:r>
              <a:rPr lang="en-US" altLang="zh-CN" sz="2400">
                <a:solidFill>
                  <a:schemeClr val="bg1"/>
                </a:solidFill>
              </a:rPr>
              <a:t>1.6  </a:t>
            </a:r>
            <a:r>
              <a:rPr lang="zh-CN" altLang="en-US" sz="2400">
                <a:solidFill>
                  <a:schemeClr val="bg1"/>
                </a:solidFill>
              </a:rPr>
              <a:t>时间节点</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4" name="圆角矩形 3"/>
          <p:cNvSpPr/>
          <p:nvPr/>
        </p:nvSpPr>
        <p:spPr>
          <a:xfrm>
            <a:off x="1137920" y="1291590"/>
            <a:ext cx="6557645" cy="3096895"/>
          </a:xfrm>
          <a:prstGeom prst="roundRect">
            <a:avLst/>
          </a:prstGeom>
          <a:solidFill>
            <a:srgbClr val="0624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294255" y="2400935"/>
            <a:ext cx="4244340" cy="768350"/>
          </a:xfrm>
          <a:prstGeom prst="rect">
            <a:avLst/>
          </a:prstGeom>
          <a:noFill/>
        </p:spPr>
        <p:txBody>
          <a:bodyPr wrap="square" rtlCol="0">
            <a:spAutoFit/>
          </a:bodyPr>
          <a:p>
            <a:pPr algn="ctr"/>
            <a:r>
              <a:rPr lang="en-US" altLang="zh-CN" sz="4400">
                <a:solidFill>
                  <a:schemeClr val="bg1"/>
                </a:solidFill>
              </a:rPr>
              <a:t>2021</a:t>
            </a:r>
            <a:r>
              <a:rPr lang="zh-CN" altLang="en-US" sz="4400">
                <a:solidFill>
                  <a:schemeClr val="bg1"/>
                </a:solidFill>
              </a:rPr>
              <a:t>年</a:t>
            </a:r>
            <a:r>
              <a:rPr lang="en-US" altLang="zh-CN" sz="4400">
                <a:solidFill>
                  <a:schemeClr val="bg1"/>
                </a:solidFill>
              </a:rPr>
              <a:t>6</a:t>
            </a:r>
            <a:r>
              <a:rPr lang="zh-CN" altLang="en-US" sz="4400">
                <a:solidFill>
                  <a:schemeClr val="bg1"/>
                </a:solidFill>
              </a:rPr>
              <a:t>月</a:t>
            </a:r>
            <a:r>
              <a:rPr lang="en-US" altLang="zh-CN" sz="4400">
                <a:solidFill>
                  <a:schemeClr val="bg1"/>
                </a:solidFill>
              </a:rPr>
              <a:t>2</a:t>
            </a:r>
            <a:r>
              <a:rPr lang="en-US" altLang="zh-CN" sz="4400">
                <a:solidFill>
                  <a:schemeClr val="bg1"/>
                </a:solidFill>
              </a:rPr>
              <a:t>5</a:t>
            </a:r>
            <a:r>
              <a:rPr lang="zh-CN" altLang="en-US" sz="4400">
                <a:solidFill>
                  <a:schemeClr val="bg1"/>
                </a:solidFill>
              </a:rPr>
              <a:t>日</a:t>
            </a:r>
            <a:endParaRPr lang="zh-CN" altLang="en-US" sz="4400">
              <a:solidFill>
                <a:schemeClr val="bg1"/>
              </a:solidFill>
            </a:endParaRPr>
          </a:p>
        </p:txBody>
      </p:sp>
      <p:pic>
        <p:nvPicPr>
          <p:cNvPr id="6" name="图片 5" descr="jyLOGO-2"/>
          <p:cNvPicPr>
            <a:picLocks noChangeAspect="1"/>
          </p:cNvPicPr>
          <p:nvPr/>
        </p:nvPicPr>
        <p:blipFill>
          <a:blip r:embed="rId1"/>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p:nvPr/>
        </p:nvSpPr>
        <p:spPr>
          <a:xfrm>
            <a:off x="-73342" y="-3810"/>
            <a:ext cx="3320654" cy="5143500"/>
          </a:xfrm>
          <a:prstGeom prst="rect">
            <a:avLst/>
          </a:prstGeom>
          <a:solidFill>
            <a:srgbClr val="062460"/>
          </a:solidFill>
          <a:ln w="12700">
            <a:noFill/>
          </a:ln>
        </p:spPr>
        <p:txBody>
          <a:bodyPr anchor="ctr"/>
          <a:lstStyle/>
          <a:p>
            <a:pPr algn="ctr" eaLnBrk="1" hangingPunct="1"/>
            <a:endParaRPr lang="zh-CN" altLang="zh-CN" sz="1015" dirty="0">
              <a:solidFill>
                <a:srgbClr val="FFFFFF"/>
              </a:solidFill>
              <a:latin typeface="宋体" panose="02010600030101010101" pitchFamily="2" charset="-122"/>
              <a:sym typeface="宋体" panose="02010600030101010101" pitchFamily="2" charset="-122"/>
            </a:endParaRPr>
          </a:p>
        </p:txBody>
      </p:sp>
      <p:grpSp>
        <p:nvGrpSpPr>
          <p:cNvPr id="12291" name="组合 2"/>
          <p:cNvGrpSpPr/>
          <p:nvPr/>
        </p:nvGrpSpPr>
        <p:grpSpPr>
          <a:xfrm>
            <a:off x="807244" y="1791891"/>
            <a:ext cx="1559719" cy="1559719"/>
            <a:chOff x="0" y="0"/>
            <a:chExt cx="2079522" cy="2079522"/>
          </a:xfrm>
        </p:grpSpPr>
        <p:grpSp>
          <p:nvGrpSpPr>
            <p:cNvPr id="12293" name="组合 41"/>
            <p:cNvGrpSpPr/>
            <p:nvPr/>
          </p:nvGrpSpPr>
          <p:grpSpPr>
            <a:xfrm>
              <a:off x="0" y="0"/>
              <a:ext cx="2079522" cy="2079522"/>
              <a:chOff x="0" y="0"/>
              <a:chExt cx="2079522" cy="2079522"/>
            </a:xfrm>
          </p:grpSpPr>
          <p:sp>
            <p:nvSpPr>
              <p:cNvPr id="12295" name="空心弧 36"/>
              <p:cNvSpPr/>
              <p:nvPr/>
            </p:nvSpPr>
            <p:spPr>
              <a:xfrm>
                <a:off x="103239" y="103239"/>
                <a:ext cx="1873045" cy="18730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38"/>
                </a:srgbClr>
              </a:solidFill>
              <a:ln w="12700">
                <a:noFill/>
              </a:ln>
            </p:spPr>
            <p:txBody>
              <a:bodyPr/>
              <a:lstStyle/>
              <a:p>
                <a:endParaRPr lang="zh-CN" altLang="en-US" sz="1015"/>
              </a:p>
            </p:txBody>
          </p:sp>
          <p:sp>
            <p:nvSpPr>
              <p:cNvPr id="12296" name="空心弧 39"/>
              <p:cNvSpPr/>
              <p:nvPr/>
            </p:nvSpPr>
            <p:spPr>
              <a:xfrm flipH="1">
                <a:off x="40557" y="40557"/>
                <a:ext cx="1998408" cy="1998408"/>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rect l="0" t="0" r="0" b="0"/>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97"/>
                </a:srgbClr>
              </a:solidFill>
              <a:ln w="12700">
                <a:noFill/>
              </a:ln>
            </p:spPr>
            <p:txBody>
              <a:bodyPr/>
              <a:lstStyle/>
              <a:p>
                <a:endParaRPr lang="zh-CN" altLang="en-US" sz="1015"/>
              </a:p>
            </p:txBody>
          </p:sp>
          <p:sp>
            <p:nvSpPr>
              <p:cNvPr id="12297" name="空心弧 40"/>
              <p:cNvSpPr/>
              <p:nvPr/>
            </p:nvSpPr>
            <p:spPr>
              <a:xfrm flipV="1">
                <a:off x="0" y="0"/>
                <a:ext cx="2079522" cy="207952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1176"/>
                </a:srgbClr>
              </a:solidFill>
              <a:ln w="12700">
                <a:noFill/>
              </a:ln>
            </p:spPr>
            <p:txBody>
              <a:bodyPr/>
              <a:lstStyle/>
              <a:p>
                <a:endParaRPr lang="zh-CN" altLang="en-US" sz="1015"/>
              </a:p>
            </p:txBody>
          </p:sp>
        </p:grpSp>
        <p:sp>
          <p:nvSpPr>
            <p:cNvPr id="12294" name="文本框 42"/>
            <p:cNvSpPr/>
            <p:nvPr/>
          </p:nvSpPr>
          <p:spPr>
            <a:xfrm>
              <a:off x="386429" y="311595"/>
              <a:ext cx="1361372" cy="1475667"/>
            </a:xfrm>
            <a:prstGeom prst="rect">
              <a:avLst/>
            </a:prstGeom>
            <a:noFill/>
            <a:ln w="9525">
              <a:noFill/>
            </a:ln>
          </p:spPr>
          <p:txBody>
            <a:bodyPr wrap="none">
              <a:spAutoFit/>
            </a:bodyPr>
            <a:lstStyle/>
            <a:p>
              <a:pPr eaLnBrk="1" hangingPunct="1"/>
              <a:r>
                <a:rPr lang="en-US" altLang="zh-CN" sz="66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02</a:t>
              </a:r>
              <a:endParaRPr lang="zh-CN" altLang="en-US" sz="66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grpSp>
      <p:sp>
        <p:nvSpPr>
          <p:cNvPr id="2" name="文本框 1"/>
          <p:cNvSpPr txBox="1"/>
          <p:nvPr/>
        </p:nvSpPr>
        <p:spPr>
          <a:xfrm>
            <a:off x="3679825" y="2092960"/>
            <a:ext cx="4940300" cy="714375"/>
          </a:xfrm>
          <a:prstGeom prst="rect">
            <a:avLst/>
          </a:prstGeom>
          <a:noFill/>
        </p:spPr>
        <p:txBody>
          <a:bodyPr wrap="square" rtlCol="0">
            <a:spAutoFit/>
          </a:bodyPr>
          <a:lstStyle/>
          <a:p>
            <a:pPr algn="l"/>
            <a:r>
              <a:rPr lang="en-US" altLang="zh-CN" sz="4050" b="1" dirty="0" err="1" smtClean="0">
                <a:latin typeface="Times New Roman" panose="02020603050405020304" pitchFamily="18" charset="0"/>
                <a:ea typeface="微软雅黑" panose="020B0503020204020204" pitchFamily="34" charset="-122"/>
                <a:cs typeface="Times New Roman" panose="02020603050405020304" pitchFamily="18" charset="0"/>
              </a:rPr>
              <a:t>2020</a:t>
            </a:r>
            <a:r>
              <a:rPr lang="zh-CN" altLang="en-US" sz="4050" b="1" dirty="0" err="1" smtClean="0">
                <a:latin typeface="Times New Roman" panose="02020603050405020304" pitchFamily="18" charset="0"/>
                <a:ea typeface="微软雅黑" panose="020B0503020204020204" pitchFamily="34" charset="-122"/>
                <a:cs typeface="Times New Roman" panose="02020603050405020304" pitchFamily="18" charset="0"/>
              </a:rPr>
              <a:t>年项目合同签订</a:t>
            </a:r>
            <a:endParaRPr lang="zh-CN" altLang="en-US" sz="4050" b="1" dirty="0" err="1"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descr="jyLOGO-2"/>
          <p:cNvPicPr>
            <a:picLocks noChangeAspect="1"/>
          </p:cNvPicPr>
          <p:nvPr/>
        </p:nvPicPr>
        <p:blipFill>
          <a:blip r:embed="rId1"/>
          <a:stretch>
            <a:fillRect/>
          </a:stretch>
        </p:blipFill>
        <p:spPr>
          <a:xfrm>
            <a:off x="8095615" y="-85090"/>
            <a:ext cx="958850" cy="1013460"/>
          </a:xfrm>
          <a:prstGeom prst="rect">
            <a:avLst/>
          </a:prstGeom>
        </p:spPr>
      </p:pic>
    </p:spTree>
  </p:cSld>
  <p:clrMapOvr>
    <a:masterClrMapping/>
  </p:clrMapOvr>
  <p:transition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112135" cy="492125"/>
          </a:xfrm>
          <a:solidFill>
            <a:srgbClr val="062460"/>
          </a:solidFill>
        </p:spPr>
        <p:txBody>
          <a:bodyPr>
            <a:normAutofit/>
          </a:bodyPr>
          <a:p>
            <a:r>
              <a:rPr lang="en-US" altLang="zh-CN" sz="2400">
                <a:solidFill>
                  <a:schemeClr val="bg1"/>
                </a:solidFill>
              </a:rPr>
              <a:t>2.1  </a:t>
            </a:r>
            <a:r>
              <a:rPr lang="zh-CN" altLang="en-US" sz="2400">
                <a:solidFill>
                  <a:schemeClr val="bg1"/>
                </a:solidFill>
              </a:rPr>
              <a:t>合同签订流程</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9" name="右箭头 8"/>
          <p:cNvSpPr/>
          <p:nvPr/>
        </p:nvSpPr>
        <p:spPr>
          <a:xfrm>
            <a:off x="1206500" y="1509395"/>
            <a:ext cx="342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a:off x="7322820" y="1499235"/>
            <a:ext cx="342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右箭头 13"/>
          <p:cNvSpPr/>
          <p:nvPr/>
        </p:nvSpPr>
        <p:spPr>
          <a:xfrm>
            <a:off x="6087745" y="1499235"/>
            <a:ext cx="342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右箭头 14"/>
          <p:cNvSpPr/>
          <p:nvPr/>
        </p:nvSpPr>
        <p:spPr>
          <a:xfrm>
            <a:off x="4942205" y="1491615"/>
            <a:ext cx="342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a:off x="3741420" y="1499235"/>
            <a:ext cx="342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右箭头 16"/>
          <p:cNvSpPr/>
          <p:nvPr/>
        </p:nvSpPr>
        <p:spPr>
          <a:xfrm>
            <a:off x="2473960" y="1491615"/>
            <a:ext cx="342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流程图: 可选过程 23"/>
          <p:cNvSpPr/>
          <p:nvPr/>
        </p:nvSpPr>
        <p:spPr>
          <a:xfrm>
            <a:off x="1564005" y="1342390"/>
            <a:ext cx="895350" cy="452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项目负责人申报</a:t>
            </a:r>
            <a:endParaRPr lang="zh-CN" altLang="en-US" sz="1000"/>
          </a:p>
        </p:txBody>
      </p:sp>
      <p:sp>
        <p:nvSpPr>
          <p:cNvPr id="25" name="流程图: 可选过程 24"/>
          <p:cNvSpPr/>
          <p:nvPr/>
        </p:nvSpPr>
        <p:spPr>
          <a:xfrm>
            <a:off x="2831465" y="1320800"/>
            <a:ext cx="895350" cy="452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进入系统</a:t>
            </a:r>
            <a:endParaRPr lang="zh-CN" altLang="en-US" sz="1000"/>
          </a:p>
        </p:txBody>
      </p:sp>
      <p:sp>
        <p:nvSpPr>
          <p:cNvPr id="26" name="流程图: 可选过程 25"/>
          <p:cNvSpPr/>
          <p:nvPr/>
        </p:nvSpPr>
        <p:spPr>
          <a:xfrm>
            <a:off x="4077335" y="1335405"/>
            <a:ext cx="869315" cy="452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项目实施与考核</a:t>
            </a:r>
            <a:endParaRPr lang="zh-CN" altLang="en-US" sz="1000"/>
          </a:p>
        </p:txBody>
      </p:sp>
      <p:sp>
        <p:nvSpPr>
          <p:cNvPr id="27" name="流程图: 可选过程 26"/>
          <p:cNvSpPr/>
          <p:nvPr/>
        </p:nvSpPr>
        <p:spPr>
          <a:xfrm>
            <a:off x="5271135" y="1335405"/>
            <a:ext cx="816610" cy="452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合同填报</a:t>
            </a:r>
            <a:endParaRPr lang="zh-CN" altLang="en-US" sz="1000"/>
          </a:p>
        </p:txBody>
      </p:sp>
      <p:sp>
        <p:nvSpPr>
          <p:cNvPr id="28" name="流程图: 可选过程 27"/>
          <p:cNvSpPr/>
          <p:nvPr/>
        </p:nvSpPr>
        <p:spPr>
          <a:xfrm>
            <a:off x="6412230" y="1335405"/>
            <a:ext cx="895350" cy="452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逐项填写</a:t>
            </a:r>
            <a:endParaRPr lang="zh-CN" altLang="en-US" sz="1000"/>
          </a:p>
        </p:txBody>
      </p:sp>
      <p:sp>
        <p:nvSpPr>
          <p:cNvPr id="29" name="流程图: 可选过程 28"/>
          <p:cNvSpPr/>
          <p:nvPr/>
        </p:nvSpPr>
        <p:spPr>
          <a:xfrm>
            <a:off x="7665085" y="1320800"/>
            <a:ext cx="816610" cy="452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提交审核</a:t>
            </a:r>
            <a:endParaRPr lang="zh-CN" altLang="en-US" sz="1000"/>
          </a:p>
        </p:txBody>
      </p:sp>
      <p:sp>
        <p:nvSpPr>
          <p:cNvPr id="30" name="流程图: 可选过程 29"/>
          <p:cNvSpPr/>
          <p:nvPr/>
        </p:nvSpPr>
        <p:spPr>
          <a:xfrm>
            <a:off x="7698740" y="2115820"/>
            <a:ext cx="816610" cy="452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t>PDF</a:t>
            </a:r>
            <a:r>
              <a:rPr lang="zh-CN" altLang="en-US" sz="1000"/>
              <a:t>打印</a:t>
            </a:r>
            <a:endParaRPr lang="zh-CN" altLang="en-US" sz="1000"/>
          </a:p>
        </p:txBody>
      </p:sp>
      <p:sp>
        <p:nvSpPr>
          <p:cNvPr id="31" name="右箭头 30"/>
          <p:cNvSpPr/>
          <p:nvPr/>
        </p:nvSpPr>
        <p:spPr>
          <a:xfrm rot="10800000">
            <a:off x="7355840" y="2304415"/>
            <a:ext cx="342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右箭头 31"/>
          <p:cNvSpPr/>
          <p:nvPr/>
        </p:nvSpPr>
        <p:spPr>
          <a:xfrm rot="5400000">
            <a:off x="7889875" y="1906270"/>
            <a:ext cx="342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377190" y="1256030"/>
            <a:ext cx="814705" cy="531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ym typeface="+mn-ea"/>
              </a:rPr>
              <a:t>登录</a:t>
            </a:r>
            <a:endParaRPr lang="zh-CN" altLang="en-US" sz="1000">
              <a:sym typeface="+mn-ea"/>
            </a:endParaRPr>
          </a:p>
          <a:p>
            <a:pPr algn="ctr"/>
            <a:r>
              <a:rPr lang="zh-CN" altLang="en-US" sz="1000">
                <a:sym typeface="+mn-ea"/>
              </a:rPr>
              <a:t>入口</a:t>
            </a:r>
            <a:endParaRPr lang="zh-CN" altLang="en-US" sz="1000">
              <a:sym typeface="+mn-ea"/>
            </a:endParaRPr>
          </a:p>
        </p:txBody>
      </p:sp>
      <p:sp>
        <p:nvSpPr>
          <p:cNvPr id="36" name="椭圆 35"/>
          <p:cNvSpPr/>
          <p:nvPr/>
        </p:nvSpPr>
        <p:spPr>
          <a:xfrm>
            <a:off x="6541135" y="2087245"/>
            <a:ext cx="814705" cy="509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ym typeface="+mn-ea"/>
              </a:rPr>
              <a:t>签字</a:t>
            </a:r>
            <a:endParaRPr lang="zh-CN" altLang="en-US" sz="1000">
              <a:sym typeface="+mn-ea"/>
            </a:endParaRPr>
          </a:p>
          <a:p>
            <a:pPr algn="ctr"/>
            <a:r>
              <a:rPr lang="zh-CN" altLang="en-US" sz="1000">
                <a:sym typeface="+mn-ea"/>
              </a:rPr>
              <a:t>盖章</a:t>
            </a:r>
            <a:endParaRPr lang="zh-CN" altLang="en-US" sz="1000">
              <a:sym typeface="+mn-ea"/>
            </a:endParaRPr>
          </a:p>
        </p:txBody>
      </p:sp>
      <p:pic>
        <p:nvPicPr>
          <p:cNvPr id="37" name="图片 36" descr="图片1"/>
          <p:cNvPicPr>
            <a:picLocks noChangeAspect="1"/>
          </p:cNvPicPr>
          <p:nvPr/>
        </p:nvPicPr>
        <p:blipFill>
          <a:blip r:embed="rId1"/>
          <a:stretch>
            <a:fillRect/>
          </a:stretch>
        </p:blipFill>
        <p:spPr>
          <a:xfrm>
            <a:off x="84455" y="3096260"/>
            <a:ext cx="1008380" cy="1095375"/>
          </a:xfrm>
          <a:prstGeom prst="rect">
            <a:avLst/>
          </a:prstGeom>
        </p:spPr>
      </p:pic>
      <p:pic>
        <p:nvPicPr>
          <p:cNvPr id="38" name="图片 37"/>
          <p:cNvPicPr>
            <a:picLocks noChangeAspect="1"/>
          </p:cNvPicPr>
          <p:nvPr/>
        </p:nvPicPr>
        <p:blipFill>
          <a:blip r:embed="rId2"/>
          <a:stretch>
            <a:fillRect/>
          </a:stretch>
        </p:blipFill>
        <p:spPr>
          <a:xfrm>
            <a:off x="1206500" y="3096260"/>
            <a:ext cx="997585" cy="1096010"/>
          </a:xfrm>
          <a:prstGeom prst="rect">
            <a:avLst/>
          </a:prstGeom>
        </p:spPr>
      </p:pic>
      <p:pic>
        <p:nvPicPr>
          <p:cNvPr id="39" name="图片 38" descr="C:\Users\zz\Desktop\1622441543(1).png1622441543(1)"/>
          <p:cNvPicPr>
            <a:picLocks noChangeAspect="1"/>
          </p:cNvPicPr>
          <p:nvPr/>
        </p:nvPicPr>
        <p:blipFill>
          <a:blip r:embed="rId3"/>
          <a:srcRect/>
          <a:stretch>
            <a:fillRect/>
          </a:stretch>
        </p:blipFill>
        <p:spPr>
          <a:xfrm>
            <a:off x="2459355" y="3088005"/>
            <a:ext cx="996315" cy="1104900"/>
          </a:xfrm>
          <a:prstGeom prst="rect">
            <a:avLst/>
          </a:prstGeom>
        </p:spPr>
      </p:pic>
      <p:pic>
        <p:nvPicPr>
          <p:cNvPr id="40" name="图片 39"/>
          <p:cNvPicPr>
            <a:picLocks noChangeAspect="1"/>
          </p:cNvPicPr>
          <p:nvPr/>
        </p:nvPicPr>
        <p:blipFill>
          <a:blip r:embed="rId4"/>
          <a:stretch>
            <a:fillRect/>
          </a:stretch>
        </p:blipFill>
        <p:spPr>
          <a:xfrm>
            <a:off x="3656965" y="3088005"/>
            <a:ext cx="1040765" cy="1102995"/>
          </a:xfrm>
          <a:prstGeom prst="rect">
            <a:avLst/>
          </a:prstGeom>
        </p:spPr>
      </p:pic>
      <p:pic>
        <p:nvPicPr>
          <p:cNvPr id="41" name="图片 40"/>
          <p:cNvPicPr>
            <a:picLocks noChangeAspect="1"/>
          </p:cNvPicPr>
          <p:nvPr/>
        </p:nvPicPr>
        <p:blipFill>
          <a:blip r:embed="rId5"/>
          <a:stretch>
            <a:fillRect/>
          </a:stretch>
        </p:blipFill>
        <p:spPr>
          <a:xfrm>
            <a:off x="4822825" y="3088005"/>
            <a:ext cx="1017270" cy="1117600"/>
          </a:xfrm>
          <a:prstGeom prst="rect">
            <a:avLst/>
          </a:prstGeom>
        </p:spPr>
      </p:pic>
      <p:pic>
        <p:nvPicPr>
          <p:cNvPr id="42" name="图片 41"/>
          <p:cNvPicPr>
            <a:picLocks noChangeAspect="1"/>
          </p:cNvPicPr>
          <p:nvPr/>
        </p:nvPicPr>
        <p:blipFill>
          <a:blip r:embed="rId6"/>
          <a:stretch>
            <a:fillRect/>
          </a:stretch>
        </p:blipFill>
        <p:spPr>
          <a:xfrm>
            <a:off x="6004560" y="3114040"/>
            <a:ext cx="1014730" cy="1087755"/>
          </a:xfrm>
          <a:prstGeom prst="rect">
            <a:avLst/>
          </a:prstGeom>
        </p:spPr>
      </p:pic>
      <p:pic>
        <p:nvPicPr>
          <p:cNvPr id="43" name="图片 42"/>
          <p:cNvPicPr>
            <a:picLocks noChangeAspect="1"/>
          </p:cNvPicPr>
          <p:nvPr/>
        </p:nvPicPr>
        <p:blipFill>
          <a:blip r:embed="rId7"/>
          <a:stretch>
            <a:fillRect/>
          </a:stretch>
        </p:blipFill>
        <p:spPr>
          <a:xfrm>
            <a:off x="7207250" y="3109595"/>
            <a:ext cx="1014730" cy="1104265"/>
          </a:xfrm>
          <a:prstGeom prst="rect">
            <a:avLst/>
          </a:prstGeom>
        </p:spPr>
      </p:pic>
      <p:pic>
        <p:nvPicPr>
          <p:cNvPr id="4" name="图片 3" descr="jyLOGO-2"/>
          <p:cNvPicPr>
            <a:picLocks noChangeAspect="1"/>
          </p:cNvPicPr>
          <p:nvPr/>
        </p:nvPicPr>
        <p:blipFill>
          <a:blip r:embed="rId8"/>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2.1  </a:t>
            </a:r>
            <a:r>
              <a:rPr lang="zh-CN" altLang="en-US" sz="2400">
                <a:solidFill>
                  <a:schemeClr val="bg1"/>
                </a:solidFill>
              </a:rPr>
              <a:t>合同签订注意事项</a:t>
            </a:r>
            <a:r>
              <a:rPr lang="en-US" altLang="zh-CN" sz="2400">
                <a:solidFill>
                  <a:schemeClr val="bg1"/>
                </a:solidFill>
              </a:rPr>
              <a:t>1</a:t>
            </a:r>
            <a:endParaRPr lang="en-US" altLang="zh-CN"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5" name="图片 4"/>
          <p:cNvPicPr>
            <a:picLocks noChangeAspect="1"/>
          </p:cNvPicPr>
          <p:nvPr>
            <p:custDataLst>
              <p:tags r:id="rId1"/>
            </p:custDataLst>
          </p:nvPr>
        </p:nvPicPr>
        <p:blipFill>
          <a:blip r:embed="rId2"/>
          <a:stretch>
            <a:fillRect/>
          </a:stretch>
        </p:blipFill>
        <p:spPr>
          <a:xfrm>
            <a:off x="1036955" y="737870"/>
            <a:ext cx="6851015" cy="3848735"/>
          </a:xfrm>
          <a:prstGeom prst="rect">
            <a:avLst/>
          </a:prstGeom>
        </p:spPr>
      </p:pic>
      <p:pic>
        <p:nvPicPr>
          <p:cNvPr id="4" name="图片 3" descr="jyLOGO-2"/>
          <p:cNvPicPr>
            <a:picLocks noChangeAspect="1"/>
          </p:cNvPicPr>
          <p:nvPr/>
        </p:nvPicPr>
        <p:blipFill>
          <a:blip r:embed="rId3"/>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2.1  </a:t>
            </a:r>
            <a:r>
              <a:rPr lang="zh-CN" altLang="en-US" sz="2400">
                <a:solidFill>
                  <a:schemeClr val="bg1"/>
                </a:solidFill>
              </a:rPr>
              <a:t>合同签订注意事项</a:t>
            </a:r>
            <a:r>
              <a:rPr lang="en-US" altLang="zh-CN" sz="2400">
                <a:solidFill>
                  <a:schemeClr val="bg1"/>
                </a:solidFill>
              </a:rPr>
              <a:t>2</a:t>
            </a:r>
            <a:endParaRPr lang="en-US" altLang="zh-CN"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5" name="图片 4"/>
          <p:cNvPicPr>
            <a:picLocks noChangeAspect="1"/>
          </p:cNvPicPr>
          <p:nvPr/>
        </p:nvPicPr>
        <p:blipFill>
          <a:blip r:embed="rId1"/>
          <a:stretch>
            <a:fillRect/>
          </a:stretch>
        </p:blipFill>
        <p:spPr>
          <a:xfrm>
            <a:off x="765810" y="654685"/>
            <a:ext cx="7612380" cy="4112895"/>
          </a:xfrm>
          <a:prstGeom prst="rect">
            <a:avLst/>
          </a:prstGeom>
        </p:spPr>
      </p:pic>
      <p:pic>
        <p:nvPicPr>
          <p:cNvPr id="4" name="图片 3"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2.1  </a:t>
            </a:r>
            <a:r>
              <a:rPr lang="zh-CN" altLang="en-US" sz="2400">
                <a:solidFill>
                  <a:schemeClr val="bg1"/>
                </a:solidFill>
              </a:rPr>
              <a:t>合同签订注意事项</a:t>
            </a:r>
            <a:r>
              <a:rPr lang="en-US" altLang="zh-CN" sz="2400">
                <a:solidFill>
                  <a:schemeClr val="bg1"/>
                </a:solidFill>
              </a:rPr>
              <a:t>3</a:t>
            </a:r>
            <a:endParaRPr lang="en-US" altLang="zh-CN"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4" name="图片 3"/>
          <p:cNvPicPr>
            <a:picLocks noChangeAspect="1"/>
          </p:cNvPicPr>
          <p:nvPr/>
        </p:nvPicPr>
        <p:blipFill>
          <a:blip r:embed="rId1"/>
          <a:stretch>
            <a:fillRect/>
          </a:stretch>
        </p:blipFill>
        <p:spPr>
          <a:xfrm>
            <a:off x="1204595" y="691515"/>
            <a:ext cx="6438900" cy="3876675"/>
          </a:xfrm>
          <a:prstGeom prst="rect">
            <a:avLst/>
          </a:prstGeom>
        </p:spPr>
      </p:pic>
      <p:pic>
        <p:nvPicPr>
          <p:cNvPr id="5" name="图片 4"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2.1  </a:t>
            </a:r>
            <a:r>
              <a:rPr lang="zh-CN" altLang="en-US" sz="2400">
                <a:solidFill>
                  <a:schemeClr val="bg1"/>
                </a:solidFill>
              </a:rPr>
              <a:t>合同签订注意事项</a:t>
            </a:r>
            <a:r>
              <a:rPr lang="en-US" altLang="zh-CN" sz="2400">
                <a:solidFill>
                  <a:schemeClr val="bg1"/>
                </a:solidFill>
              </a:rPr>
              <a:t>4</a:t>
            </a:r>
            <a:endParaRPr lang="en-US" altLang="zh-CN"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5" name="图片 4"/>
          <p:cNvPicPr>
            <a:picLocks noChangeAspect="1"/>
          </p:cNvPicPr>
          <p:nvPr/>
        </p:nvPicPr>
        <p:blipFill>
          <a:blip r:embed="rId1"/>
          <a:stretch>
            <a:fillRect/>
          </a:stretch>
        </p:blipFill>
        <p:spPr>
          <a:xfrm>
            <a:off x="860425" y="651510"/>
            <a:ext cx="7075170" cy="4217035"/>
          </a:xfrm>
          <a:prstGeom prst="rect">
            <a:avLst/>
          </a:prstGeom>
        </p:spPr>
      </p:pic>
      <p:pic>
        <p:nvPicPr>
          <p:cNvPr id="4" name="图片 3"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2.1  </a:t>
            </a:r>
            <a:r>
              <a:rPr lang="zh-CN" altLang="en-US" sz="2400">
                <a:solidFill>
                  <a:schemeClr val="bg1"/>
                </a:solidFill>
              </a:rPr>
              <a:t>合同签订注意事项</a:t>
            </a:r>
            <a:r>
              <a:rPr lang="en-US" altLang="zh-CN" sz="2400">
                <a:solidFill>
                  <a:schemeClr val="bg1"/>
                </a:solidFill>
              </a:rPr>
              <a:t>5</a:t>
            </a:r>
            <a:endParaRPr lang="en-US" altLang="zh-CN"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4" name="图片 3"/>
          <p:cNvPicPr>
            <a:picLocks noChangeAspect="1"/>
          </p:cNvPicPr>
          <p:nvPr/>
        </p:nvPicPr>
        <p:blipFill>
          <a:blip r:embed="rId1"/>
          <a:srcRect b="21289"/>
          <a:stretch>
            <a:fillRect/>
          </a:stretch>
        </p:blipFill>
        <p:spPr>
          <a:xfrm>
            <a:off x="987425" y="735965"/>
            <a:ext cx="7299325" cy="3886835"/>
          </a:xfrm>
          <a:prstGeom prst="rect">
            <a:avLst/>
          </a:prstGeom>
        </p:spPr>
      </p:pic>
      <p:pic>
        <p:nvPicPr>
          <p:cNvPr id="5" name="图片 4"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2.1  </a:t>
            </a:r>
            <a:r>
              <a:rPr lang="zh-CN" altLang="en-US" sz="2400">
                <a:solidFill>
                  <a:schemeClr val="bg1"/>
                </a:solidFill>
              </a:rPr>
              <a:t>合同签订注意事项</a:t>
            </a:r>
            <a:r>
              <a:rPr lang="en-US" altLang="zh-CN" sz="2400">
                <a:solidFill>
                  <a:schemeClr val="bg1"/>
                </a:solidFill>
              </a:rPr>
              <a:t>6</a:t>
            </a:r>
            <a:endParaRPr lang="en-US" altLang="zh-CN"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5" name="图片 4"/>
          <p:cNvPicPr>
            <a:picLocks noChangeAspect="1"/>
          </p:cNvPicPr>
          <p:nvPr/>
        </p:nvPicPr>
        <p:blipFill>
          <a:blip r:embed="rId1"/>
          <a:stretch>
            <a:fillRect/>
          </a:stretch>
        </p:blipFill>
        <p:spPr>
          <a:xfrm>
            <a:off x="680085" y="628650"/>
            <a:ext cx="7534275" cy="4138295"/>
          </a:xfrm>
          <a:prstGeom prst="rect">
            <a:avLst/>
          </a:prstGeom>
        </p:spPr>
      </p:pic>
      <p:pic>
        <p:nvPicPr>
          <p:cNvPr id="4" name="图片 3"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p:nvPr/>
        </p:nvSpPr>
        <p:spPr>
          <a:xfrm>
            <a:off x="0" y="-635"/>
            <a:ext cx="3329940" cy="5144770"/>
          </a:xfrm>
          <a:prstGeom prst="rect">
            <a:avLst/>
          </a:prstGeom>
          <a:solidFill>
            <a:srgbClr val="062460"/>
          </a:solidFill>
          <a:ln w="12700">
            <a:noFill/>
          </a:ln>
        </p:spPr>
        <p:txBody>
          <a:bodyPr anchor="ctr"/>
          <a:lstStyle/>
          <a:p>
            <a:pPr algn="ctr" eaLnBrk="1" hangingPunct="1"/>
            <a:endParaRPr lang="zh-CN" altLang="zh-CN" sz="2000" dirty="0">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4552315" y="1334770"/>
            <a:ext cx="3230880" cy="521970"/>
          </a:xfrm>
          <a:prstGeom prst="rect">
            <a:avLst/>
          </a:prstGeom>
          <a:noFill/>
        </p:spPr>
        <p:txBody>
          <a:bodyPr wrap="square" rtlCol="0">
            <a:spAutoFit/>
          </a:bodyPr>
          <a:lstStyle/>
          <a:p>
            <a:pPr algn="l"/>
            <a:r>
              <a:rPr lang="en-US" altLang="zh-CN" sz="2800" b="1" dirty="0" err="1" smtClean="0">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2800" b="1" dirty="0" err="1" smtClean="0">
                <a:latin typeface="Times New Roman" panose="02020603050405020304" pitchFamily="18" charset="0"/>
                <a:ea typeface="微软雅黑" panose="020B0503020204020204" pitchFamily="34" charset="-122"/>
                <a:cs typeface="Times New Roman" panose="02020603050405020304" pitchFamily="18" charset="0"/>
              </a:rPr>
              <a:t>年项目验收</a:t>
            </a:r>
            <a:endParaRPr lang="zh-CN" altLang="en-US" sz="2800" b="1" dirty="0" err="1"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descr="jyLOGO-2"/>
          <p:cNvPicPr>
            <a:picLocks noChangeAspect="1"/>
          </p:cNvPicPr>
          <p:nvPr/>
        </p:nvPicPr>
        <p:blipFill>
          <a:blip r:embed="rId1"/>
          <a:stretch>
            <a:fillRect/>
          </a:stretch>
        </p:blipFill>
        <p:spPr>
          <a:xfrm>
            <a:off x="8095615" y="-85090"/>
            <a:ext cx="958850" cy="1013460"/>
          </a:xfrm>
          <a:prstGeom prst="rect">
            <a:avLst/>
          </a:prstGeom>
        </p:spPr>
      </p:pic>
      <p:sp>
        <p:nvSpPr>
          <p:cNvPr id="4" name="文本框 3"/>
          <p:cNvSpPr txBox="1"/>
          <p:nvPr/>
        </p:nvSpPr>
        <p:spPr>
          <a:xfrm>
            <a:off x="836295" y="1412240"/>
            <a:ext cx="1294130" cy="2122805"/>
          </a:xfrm>
          <a:prstGeom prst="rect">
            <a:avLst/>
          </a:prstGeom>
          <a:noFill/>
        </p:spPr>
        <p:txBody>
          <a:bodyPr wrap="square" rtlCol="0">
            <a:spAutoFit/>
          </a:bodyPr>
          <a:p>
            <a:pPr algn="ctr"/>
            <a:r>
              <a:rPr lang="zh-CN" altLang="en-US" sz="6600">
                <a:solidFill>
                  <a:schemeClr val="bg1"/>
                </a:solidFill>
              </a:rPr>
              <a:t>目录</a:t>
            </a:r>
            <a:endParaRPr lang="zh-CN" altLang="en-US" sz="6600">
              <a:solidFill>
                <a:schemeClr val="bg1"/>
              </a:solidFill>
            </a:endParaRPr>
          </a:p>
        </p:txBody>
      </p:sp>
      <p:sp>
        <p:nvSpPr>
          <p:cNvPr id="7" name="菱形 6"/>
          <p:cNvSpPr/>
          <p:nvPr/>
        </p:nvSpPr>
        <p:spPr>
          <a:xfrm>
            <a:off x="4044315" y="1356360"/>
            <a:ext cx="440690" cy="478790"/>
          </a:xfrm>
          <a:prstGeom prst="diamond">
            <a:avLst/>
          </a:prstGeom>
          <a:solidFill>
            <a:srgbClr val="0624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菱形 7"/>
          <p:cNvSpPr/>
          <p:nvPr/>
        </p:nvSpPr>
        <p:spPr>
          <a:xfrm>
            <a:off x="4044315" y="2338705"/>
            <a:ext cx="440690" cy="478790"/>
          </a:xfrm>
          <a:prstGeom prst="diamond">
            <a:avLst/>
          </a:prstGeom>
          <a:solidFill>
            <a:srgbClr val="0624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菱形 8"/>
          <p:cNvSpPr/>
          <p:nvPr/>
        </p:nvSpPr>
        <p:spPr>
          <a:xfrm>
            <a:off x="4034790" y="3397885"/>
            <a:ext cx="440690" cy="478790"/>
          </a:xfrm>
          <a:prstGeom prst="diamond">
            <a:avLst/>
          </a:prstGeom>
          <a:solidFill>
            <a:srgbClr val="0624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4552315" y="2338705"/>
            <a:ext cx="3027680" cy="521970"/>
          </a:xfrm>
          <a:prstGeom prst="rect">
            <a:avLst/>
          </a:prstGeom>
          <a:noFill/>
        </p:spPr>
        <p:txBody>
          <a:bodyPr wrap="none" rtlCol="0" anchor="t">
            <a:spAutoFit/>
          </a:bodyPr>
          <a:p>
            <a:pPr algn="l"/>
            <a:r>
              <a:rPr lang="en-US" altLang="zh-CN" sz="2800" b="1" dirty="0" err="1" smtClean="0">
                <a:latin typeface="Times New Roman" panose="02020603050405020304" pitchFamily="18" charset="0"/>
                <a:ea typeface="微软雅黑" panose="020B0503020204020204" pitchFamily="34" charset="-122"/>
                <a:cs typeface="Times New Roman" panose="02020603050405020304" pitchFamily="18" charset="0"/>
                <a:sym typeface="+mn-ea"/>
              </a:rPr>
              <a:t>2020</a:t>
            </a:r>
            <a:r>
              <a:rPr lang="zh-CN" altLang="en-US" sz="2800" b="1" dirty="0" err="1" smtClean="0">
                <a:latin typeface="Times New Roman" panose="02020603050405020304" pitchFamily="18" charset="0"/>
                <a:ea typeface="微软雅黑" panose="020B0503020204020204" pitchFamily="34" charset="-122"/>
                <a:cs typeface="Times New Roman" panose="02020603050405020304" pitchFamily="18" charset="0"/>
                <a:sym typeface="+mn-ea"/>
              </a:rPr>
              <a:t>项目合同签订</a:t>
            </a:r>
            <a:endParaRPr lang="zh-CN" altLang="en-US" sz="2800" b="1" dirty="0" err="1"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4638040" y="3342640"/>
            <a:ext cx="2672080" cy="521970"/>
          </a:xfrm>
          <a:prstGeom prst="rect">
            <a:avLst/>
          </a:prstGeom>
          <a:noFill/>
        </p:spPr>
        <p:txBody>
          <a:bodyPr wrap="none" rtlCol="0" anchor="t">
            <a:spAutoFit/>
          </a:bodyPr>
          <a:p>
            <a:pPr algn="l"/>
            <a:r>
              <a:rPr lang="en-US" altLang="zh-CN" sz="2800" b="1" dirty="0" err="1" smtClean="0">
                <a:latin typeface="Times New Roman" panose="02020603050405020304" pitchFamily="18" charset="0"/>
                <a:ea typeface="微软雅黑" panose="020B0503020204020204" pitchFamily="34" charset="-122"/>
                <a:cs typeface="Times New Roman" panose="02020603050405020304" pitchFamily="18" charset="0"/>
                <a:sym typeface="+mn-ea"/>
              </a:rPr>
              <a:t>2021</a:t>
            </a:r>
            <a:r>
              <a:rPr lang="zh-CN" altLang="en-US" sz="2800" b="1" dirty="0" err="1" smtClean="0">
                <a:latin typeface="Times New Roman" panose="02020603050405020304" pitchFamily="18" charset="0"/>
                <a:ea typeface="微软雅黑" panose="020B0503020204020204" pitchFamily="34" charset="-122"/>
                <a:cs typeface="Times New Roman" panose="02020603050405020304" pitchFamily="18" charset="0"/>
                <a:sym typeface="+mn-ea"/>
              </a:rPr>
              <a:t>年项目征集</a:t>
            </a:r>
            <a:endParaRPr lang="zh-CN" altLang="en-US" sz="2800" b="1" dirty="0" err="1"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wipe dir="r"/>
      </p:transition>
    </mc:Choice>
    <mc:Fallback>
      <p:transition spd="slow" advClick="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p:bldP spid="7" grpId="0" animBg="1"/>
      <p:bldP spid="2" grpId="0"/>
      <p:bldP spid="8" grpId="0" animBg="1"/>
      <p:bldP spid="10" grpId="0"/>
      <p:bldP spid="9"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502920" y="859790"/>
            <a:ext cx="3585845" cy="965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dirty="0">
                <a:solidFill>
                  <a:schemeClr val="bg1"/>
                </a:solidFill>
                <a:latin typeface="Arial" panose="020B0604020202020204" pitchFamily="34" charset="0"/>
                <a:sym typeface="+mn-ea"/>
              </a:rPr>
              <a:t>原则上，专项经费不宜大量列支设备及办公、实验室的维修改造。鼓励共享、试制、租赁专用仪器设备以及对现有仪器设备进行升级改造。</a:t>
            </a:r>
            <a:endParaRPr lang="zh-CN" altLang="en-US" dirty="0">
              <a:solidFill>
                <a:schemeClr val="bg1"/>
              </a:solidFill>
              <a:latin typeface="Arial" panose="020B0604020202020204" pitchFamily="34" charset="0"/>
              <a:sym typeface="+mn-ea"/>
            </a:endParaRPr>
          </a:p>
        </p:txBody>
      </p:sp>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2.1  </a:t>
            </a:r>
            <a:r>
              <a:rPr lang="zh-CN" altLang="en-US" sz="2400">
                <a:solidFill>
                  <a:schemeClr val="bg1"/>
                </a:solidFill>
              </a:rPr>
              <a:t>合同签订注意事项</a:t>
            </a:r>
            <a:r>
              <a:rPr lang="en-US" altLang="zh-CN" sz="2400">
                <a:solidFill>
                  <a:schemeClr val="bg1"/>
                </a:solidFill>
              </a:rPr>
              <a:t>7</a:t>
            </a:r>
            <a:endParaRPr lang="en-US" altLang="zh-CN"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7" name="图片 6"/>
          <p:cNvPicPr>
            <a:picLocks noChangeAspect="1"/>
          </p:cNvPicPr>
          <p:nvPr/>
        </p:nvPicPr>
        <p:blipFill>
          <a:blip r:embed="rId1"/>
          <a:stretch>
            <a:fillRect/>
          </a:stretch>
        </p:blipFill>
        <p:spPr>
          <a:xfrm>
            <a:off x="502920" y="1825625"/>
            <a:ext cx="3585210" cy="2529840"/>
          </a:xfrm>
          <a:prstGeom prst="rect">
            <a:avLst/>
          </a:prstGeom>
        </p:spPr>
      </p:pic>
      <p:pic>
        <p:nvPicPr>
          <p:cNvPr id="8" name="图片 7"/>
          <p:cNvPicPr>
            <a:picLocks noChangeAspect="1"/>
          </p:cNvPicPr>
          <p:nvPr/>
        </p:nvPicPr>
        <p:blipFill>
          <a:blip r:embed="rId2"/>
          <a:stretch>
            <a:fillRect/>
          </a:stretch>
        </p:blipFill>
        <p:spPr>
          <a:xfrm>
            <a:off x="5054600" y="1760220"/>
            <a:ext cx="2775585" cy="2615565"/>
          </a:xfrm>
          <a:prstGeom prst="rect">
            <a:avLst/>
          </a:prstGeom>
        </p:spPr>
      </p:pic>
      <p:sp>
        <p:nvSpPr>
          <p:cNvPr id="12" name="圆角矩形 11"/>
          <p:cNvSpPr/>
          <p:nvPr/>
        </p:nvSpPr>
        <p:spPr>
          <a:xfrm>
            <a:off x="5054600" y="925195"/>
            <a:ext cx="2776220" cy="835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30000"/>
              </a:lnSpc>
            </a:pPr>
            <a:r>
              <a:rPr lang="zh-CN" altLang="en-US" kern="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绩效支出不得超过直接费用扣除设备购置费后的</a:t>
            </a:r>
            <a:r>
              <a:rPr lang="en-US" altLang="en-US" kern="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kern="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kern="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descr="jyLOGO-2"/>
          <p:cNvPicPr>
            <a:picLocks noChangeAspect="1"/>
          </p:cNvPicPr>
          <p:nvPr/>
        </p:nvPicPr>
        <p:blipFill>
          <a:blip r:embed="rId3"/>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p:nvPr/>
        </p:nvSpPr>
        <p:spPr>
          <a:xfrm>
            <a:off x="-73342" y="-3810"/>
            <a:ext cx="3320654" cy="5143500"/>
          </a:xfrm>
          <a:prstGeom prst="rect">
            <a:avLst/>
          </a:prstGeom>
          <a:solidFill>
            <a:srgbClr val="062460"/>
          </a:solidFill>
          <a:ln w="12700">
            <a:noFill/>
          </a:ln>
        </p:spPr>
        <p:txBody>
          <a:bodyPr anchor="ctr"/>
          <a:lstStyle/>
          <a:p>
            <a:pPr algn="ctr" eaLnBrk="1" hangingPunct="1"/>
            <a:endParaRPr lang="zh-CN" altLang="zh-CN" sz="1015" dirty="0">
              <a:solidFill>
                <a:srgbClr val="FFFFFF"/>
              </a:solidFill>
              <a:latin typeface="宋体" panose="02010600030101010101" pitchFamily="2" charset="-122"/>
              <a:sym typeface="宋体" panose="02010600030101010101" pitchFamily="2" charset="-122"/>
            </a:endParaRPr>
          </a:p>
        </p:txBody>
      </p:sp>
      <p:grpSp>
        <p:nvGrpSpPr>
          <p:cNvPr id="12291" name="组合 2"/>
          <p:cNvGrpSpPr/>
          <p:nvPr/>
        </p:nvGrpSpPr>
        <p:grpSpPr>
          <a:xfrm>
            <a:off x="807244" y="1791891"/>
            <a:ext cx="1559719" cy="1559719"/>
            <a:chOff x="0" y="0"/>
            <a:chExt cx="2079522" cy="2079522"/>
          </a:xfrm>
        </p:grpSpPr>
        <p:grpSp>
          <p:nvGrpSpPr>
            <p:cNvPr id="12293" name="组合 41"/>
            <p:cNvGrpSpPr/>
            <p:nvPr/>
          </p:nvGrpSpPr>
          <p:grpSpPr>
            <a:xfrm>
              <a:off x="0" y="0"/>
              <a:ext cx="2079522" cy="2079522"/>
              <a:chOff x="0" y="0"/>
              <a:chExt cx="2079522" cy="2079522"/>
            </a:xfrm>
          </p:grpSpPr>
          <p:sp>
            <p:nvSpPr>
              <p:cNvPr id="12295" name="空心弧 36"/>
              <p:cNvSpPr/>
              <p:nvPr/>
            </p:nvSpPr>
            <p:spPr>
              <a:xfrm>
                <a:off x="103239" y="103239"/>
                <a:ext cx="1873045" cy="18730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38"/>
                </a:srgbClr>
              </a:solidFill>
              <a:ln w="12700">
                <a:noFill/>
              </a:ln>
            </p:spPr>
            <p:txBody>
              <a:bodyPr/>
              <a:lstStyle/>
              <a:p>
                <a:endParaRPr lang="zh-CN" altLang="en-US" sz="1015"/>
              </a:p>
            </p:txBody>
          </p:sp>
          <p:sp>
            <p:nvSpPr>
              <p:cNvPr id="12296" name="空心弧 39"/>
              <p:cNvSpPr/>
              <p:nvPr/>
            </p:nvSpPr>
            <p:spPr>
              <a:xfrm flipH="1">
                <a:off x="40557" y="40557"/>
                <a:ext cx="1998408" cy="1998408"/>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rect l="0" t="0" r="0" b="0"/>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97"/>
                </a:srgbClr>
              </a:solidFill>
              <a:ln w="12700">
                <a:noFill/>
              </a:ln>
            </p:spPr>
            <p:txBody>
              <a:bodyPr/>
              <a:lstStyle/>
              <a:p>
                <a:endParaRPr lang="zh-CN" altLang="en-US" sz="1015"/>
              </a:p>
            </p:txBody>
          </p:sp>
          <p:sp>
            <p:nvSpPr>
              <p:cNvPr id="12297" name="空心弧 40"/>
              <p:cNvSpPr/>
              <p:nvPr/>
            </p:nvSpPr>
            <p:spPr>
              <a:xfrm flipV="1">
                <a:off x="0" y="0"/>
                <a:ext cx="2079522" cy="207952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1176"/>
                </a:srgbClr>
              </a:solidFill>
              <a:ln w="12700">
                <a:noFill/>
              </a:ln>
            </p:spPr>
            <p:txBody>
              <a:bodyPr/>
              <a:lstStyle/>
              <a:p>
                <a:endParaRPr lang="zh-CN" altLang="en-US" sz="1015"/>
              </a:p>
            </p:txBody>
          </p:sp>
        </p:grpSp>
        <p:sp>
          <p:nvSpPr>
            <p:cNvPr id="12294" name="文本框 42"/>
            <p:cNvSpPr/>
            <p:nvPr/>
          </p:nvSpPr>
          <p:spPr>
            <a:xfrm>
              <a:off x="386429" y="311595"/>
              <a:ext cx="1361372" cy="1475667"/>
            </a:xfrm>
            <a:prstGeom prst="rect">
              <a:avLst/>
            </a:prstGeom>
            <a:noFill/>
            <a:ln w="9525">
              <a:noFill/>
            </a:ln>
          </p:spPr>
          <p:txBody>
            <a:bodyPr wrap="none">
              <a:spAutoFit/>
            </a:bodyPr>
            <a:lstStyle/>
            <a:p>
              <a:pPr eaLnBrk="1" hangingPunct="1"/>
              <a:r>
                <a:rPr lang="en-US" altLang="zh-CN" sz="66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03</a:t>
              </a:r>
              <a:endParaRPr lang="zh-CN" altLang="en-US" sz="66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grpSp>
      <p:sp>
        <p:nvSpPr>
          <p:cNvPr id="2" name="文本框 1"/>
          <p:cNvSpPr txBox="1"/>
          <p:nvPr/>
        </p:nvSpPr>
        <p:spPr>
          <a:xfrm>
            <a:off x="3679825" y="2092960"/>
            <a:ext cx="4940300" cy="714375"/>
          </a:xfrm>
          <a:prstGeom prst="rect">
            <a:avLst/>
          </a:prstGeom>
          <a:noFill/>
        </p:spPr>
        <p:txBody>
          <a:bodyPr wrap="square" rtlCol="0">
            <a:spAutoFit/>
          </a:bodyPr>
          <a:lstStyle/>
          <a:p>
            <a:pPr algn="l"/>
            <a:r>
              <a:rPr lang="en-US" altLang="zh-CN" sz="4050" b="1" dirty="0" err="1" smtClean="0">
                <a:latin typeface="Times New Roman" panose="02020603050405020304" pitchFamily="18" charset="0"/>
                <a:ea typeface="微软雅黑" panose="020B0503020204020204" pitchFamily="34" charset="-122"/>
                <a:cs typeface="Times New Roman" panose="02020603050405020304" pitchFamily="18" charset="0"/>
              </a:rPr>
              <a:t>2021</a:t>
            </a:r>
            <a:r>
              <a:rPr lang="zh-CN" altLang="en-US" sz="4050" b="1" dirty="0" err="1" smtClean="0">
                <a:latin typeface="Times New Roman" panose="02020603050405020304" pitchFamily="18" charset="0"/>
                <a:ea typeface="微软雅黑" panose="020B0503020204020204" pitchFamily="34" charset="-122"/>
                <a:cs typeface="Times New Roman" panose="02020603050405020304" pitchFamily="18" charset="0"/>
              </a:rPr>
              <a:t>年项目申报</a:t>
            </a:r>
            <a:endParaRPr lang="zh-CN" altLang="en-US" sz="4050" b="1" dirty="0" err="1"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descr="jyLOGO-2"/>
          <p:cNvPicPr>
            <a:picLocks noChangeAspect="1"/>
          </p:cNvPicPr>
          <p:nvPr/>
        </p:nvPicPr>
        <p:blipFill>
          <a:blip r:embed="rId1"/>
          <a:stretch>
            <a:fillRect/>
          </a:stretch>
        </p:blipFill>
        <p:spPr>
          <a:xfrm>
            <a:off x="8095615" y="-85090"/>
            <a:ext cx="958850" cy="1013460"/>
          </a:xfrm>
          <a:prstGeom prst="rect">
            <a:avLst/>
          </a:prstGeom>
        </p:spPr>
      </p:pic>
    </p:spTree>
  </p:cSld>
  <p:clrMapOvr>
    <a:masterClrMapping/>
  </p:clrMapOvr>
  <p:transition advTm="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3.1  </a:t>
            </a:r>
            <a:r>
              <a:rPr lang="zh-CN" altLang="en-US" sz="2400">
                <a:solidFill>
                  <a:schemeClr val="bg1"/>
                </a:solidFill>
              </a:rPr>
              <a:t>申报条件（科技攻关）</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5" name="图片 4"/>
          <p:cNvPicPr>
            <a:picLocks noChangeAspect="1"/>
          </p:cNvPicPr>
          <p:nvPr/>
        </p:nvPicPr>
        <p:blipFill>
          <a:blip r:embed="rId1"/>
          <a:stretch>
            <a:fillRect/>
          </a:stretch>
        </p:blipFill>
        <p:spPr>
          <a:xfrm>
            <a:off x="997585" y="824865"/>
            <a:ext cx="7149465" cy="4012565"/>
          </a:xfrm>
          <a:prstGeom prst="rect">
            <a:avLst/>
          </a:prstGeom>
        </p:spPr>
      </p:pic>
      <p:pic>
        <p:nvPicPr>
          <p:cNvPr id="4" name="图片 3"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3.1  </a:t>
            </a:r>
            <a:r>
              <a:rPr lang="zh-CN" altLang="en-US" sz="2400">
                <a:solidFill>
                  <a:schemeClr val="bg1"/>
                </a:solidFill>
              </a:rPr>
              <a:t>申报条件（软科学）</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6" name="图片 5"/>
          <p:cNvPicPr>
            <a:picLocks noChangeAspect="1"/>
          </p:cNvPicPr>
          <p:nvPr/>
        </p:nvPicPr>
        <p:blipFill>
          <a:blip r:embed="rId1"/>
          <a:stretch>
            <a:fillRect/>
          </a:stretch>
        </p:blipFill>
        <p:spPr>
          <a:xfrm>
            <a:off x="1060450" y="876300"/>
            <a:ext cx="7304405" cy="3390900"/>
          </a:xfrm>
          <a:prstGeom prst="rect">
            <a:avLst/>
          </a:prstGeom>
        </p:spPr>
      </p:pic>
      <p:pic>
        <p:nvPicPr>
          <p:cNvPr id="4" name="图片 3"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3.1  </a:t>
            </a:r>
            <a:r>
              <a:rPr lang="zh-CN" altLang="en-US" sz="2400">
                <a:solidFill>
                  <a:schemeClr val="bg1"/>
                </a:solidFill>
              </a:rPr>
              <a:t>申报条件（重大专项）</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4" name="图片 3"/>
          <p:cNvPicPr>
            <a:picLocks noChangeAspect="1"/>
          </p:cNvPicPr>
          <p:nvPr/>
        </p:nvPicPr>
        <p:blipFill>
          <a:blip r:embed="rId1"/>
          <a:stretch>
            <a:fillRect/>
          </a:stretch>
        </p:blipFill>
        <p:spPr>
          <a:xfrm>
            <a:off x="690880" y="741045"/>
            <a:ext cx="7761605" cy="4026535"/>
          </a:xfrm>
          <a:prstGeom prst="rect">
            <a:avLst/>
          </a:prstGeom>
        </p:spPr>
      </p:pic>
      <p:sp>
        <p:nvSpPr>
          <p:cNvPr id="6" name="文本框 5"/>
          <p:cNvSpPr txBox="1"/>
          <p:nvPr/>
        </p:nvSpPr>
        <p:spPr>
          <a:xfrm>
            <a:off x="4737735" y="441960"/>
            <a:ext cx="2423160" cy="299085"/>
          </a:xfrm>
          <a:prstGeom prst="rect">
            <a:avLst/>
          </a:prstGeom>
          <a:noFill/>
        </p:spPr>
        <p:txBody>
          <a:bodyPr wrap="square" rtlCol="0">
            <a:spAutoFit/>
          </a:bodyPr>
          <a:p>
            <a:r>
              <a:rPr lang="zh-CN" altLang="en-US">
                <a:solidFill>
                  <a:srgbClr val="C00000"/>
                </a:solidFill>
              </a:rPr>
              <a:t>项目投资在</a:t>
            </a:r>
            <a:r>
              <a:rPr lang="en-US" altLang="zh-CN">
                <a:solidFill>
                  <a:srgbClr val="C00000"/>
                </a:solidFill>
              </a:rPr>
              <a:t>800</a:t>
            </a:r>
            <a:r>
              <a:rPr lang="zh-CN" altLang="en-US">
                <a:solidFill>
                  <a:srgbClr val="C00000"/>
                </a:solidFill>
              </a:rPr>
              <a:t>万元以上</a:t>
            </a:r>
            <a:endParaRPr lang="zh-CN" altLang="en-US">
              <a:solidFill>
                <a:srgbClr val="C00000"/>
              </a:solidFill>
            </a:endParaRPr>
          </a:p>
        </p:txBody>
      </p:sp>
      <p:pic>
        <p:nvPicPr>
          <p:cNvPr id="5" name="图片 4"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3.1  </a:t>
            </a:r>
            <a:r>
              <a:rPr lang="zh-CN" altLang="en-US" sz="2400">
                <a:solidFill>
                  <a:schemeClr val="bg1"/>
                </a:solidFill>
              </a:rPr>
              <a:t>申报条件（技术创新）</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6" name="图片 5"/>
          <p:cNvPicPr>
            <a:picLocks noChangeAspect="1"/>
          </p:cNvPicPr>
          <p:nvPr/>
        </p:nvPicPr>
        <p:blipFill>
          <a:blip r:embed="rId1"/>
          <a:stretch>
            <a:fillRect/>
          </a:stretch>
        </p:blipFill>
        <p:spPr>
          <a:xfrm>
            <a:off x="596265" y="657860"/>
            <a:ext cx="7951470" cy="4237990"/>
          </a:xfrm>
          <a:prstGeom prst="rect">
            <a:avLst/>
          </a:prstGeom>
        </p:spPr>
      </p:pic>
      <p:pic>
        <p:nvPicPr>
          <p:cNvPr id="4" name="图片 3"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3.1  </a:t>
            </a:r>
            <a:r>
              <a:rPr lang="zh-CN" altLang="en-US" sz="2400">
                <a:solidFill>
                  <a:schemeClr val="bg1"/>
                </a:solidFill>
              </a:rPr>
              <a:t>申报条件（其它）</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4" name="图片 3"/>
          <p:cNvPicPr>
            <a:picLocks noChangeAspect="1"/>
          </p:cNvPicPr>
          <p:nvPr/>
        </p:nvPicPr>
        <p:blipFill>
          <a:blip r:embed="rId1"/>
          <a:stretch>
            <a:fillRect/>
          </a:stretch>
        </p:blipFill>
        <p:spPr>
          <a:xfrm>
            <a:off x="685165" y="1253490"/>
            <a:ext cx="7830185" cy="2252980"/>
          </a:xfrm>
          <a:prstGeom prst="rect">
            <a:avLst/>
          </a:prstGeom>
        </p:spPr>
      </p:pic>
      <p:pic>
        <p:nvPicPr>
          <p:cNvPr id="5" name="图片 4"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978910" cy="492125"/>
          </a:xfrm>
          <a:solidFill>
            <a:srgbClr val="062460"/>
          </a:solidFill>
        </p:spPr>
        <p:txBody>
          <a:bodyPr>
            <a:normAutofit/>
          </a:bodyPr>
          <a:p>
            <a:r>
              <a:rPr lang="en-US" altLang="zh-CN" sz="2400">
                <a:solidFill>
                  <a:schemeClr val="bg1"/>
                </a:solidFill>
              </a:rPr>
              <a:t>3.2  </a:t>
            </a:r>
            <a:r>
              <a:rPr lang="zh-CN" altLang="en-US" sz="2400">
                <a:solidFill>
                  <a:schemeClr val="bg1"/>
                </a:solidFill>
              </a:rPr>
              <a:t>企业类型说明</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5" name="图片 4" descr="jyLOGO-2"/>
          <p:cNvPicPr>
            <a:picLocks noChangeAspect="1"/>
          </p:cNvPicPr>
          <p:nvPr/>
        </p:nvPicPr>
        <p:blipFill>
          <a:blip r:embed="rId1"/>
          <a:stretch>
            <a:fillRect/>
          </a:stretch>
        </p:blipFill>
        <p:spPr>
          <a:xfrm>
            <a:off x="8095615" y="-85090"/>
            <a:ext cx="958850" cy="1013460"/>
          </a:xfrm>
          <a:prstGeom prst="rect">
            <a:avLst/>
          </a:prstGeom>
        </p:spPr>
      </p:pic>
      <p:sp>
        <p:nvSpPr>
          <p:cNvPr id="6" name="文本框 5"/>
          <p:cNvSpPr txBox="1"/>
          <p:nvPr/>
        </p:nvSpPr>
        <p:spPr>
          <a:xfrm>
            <a:off x="1155065" y="862330"/>
            <a:ext cx="6469380" cy="299085"/>
          </a:xfrm>
          <a:prstGeom prst="rect">
            <a:avLst/>
          </a:prstGeom>
          <a:noFill/>
        </p:spPr>
        <p:txBody>
          <a:bodyPr wrap="square" rtlCol="0" anchor="t">
            <a:spAutoFit/>
          </a:bodyPr>
          <a:p>
            <a:r>
              <a:rPr lang="zh-CN" altLang="en-US"/>
              <a:t>根据国家统计局关于印发《统计上大中小微型企业划分办法（2017）》的通知</a:t>
            </a:r>
            <a:endParaRPr lang="zh-CN" altLang="en-US"/>
          </a:p>
        </p:txBody>
      </p:sp>
      <p:sp>
        <p:nvSpPr>
          <p:cNvPr id="7" name="五角星 6"/>
          <p:cNvSpPr/>
          <p:nvPr/>
        </p:nvSpPr>
        <p:spPr>
          <a:xfrm>
            <a:off x="655955" y="810260"/>
            <a:ext cx="499110" cy="3511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2"/>
          <a:stretch>
            <a:fillRect/>
          </a:stretch>
        </p:blipFill>
        <p:spPr>
          <a:xfrm>
            <a:off x="1546860" y="1343025"/>
            <a:ext cx="5686425" cy="2457450"/>
          </a:xfrm>
          <a:prstGeom prst="rect">
            <a:avLst/>
          </a:prstGeom>
        </p:spPr>
      </p:pic>
      <p:pic>
        <p:nvPicPr>
          <p:cNvPr id="15" name="图片 14"/>
          <p:cNvPicPr>
            <a:picLocks noChangeAspect="1"/>
          </p:cNvPicPr>
          <p:nvPr/>
        </p:nvPicPr>
        <p:blipFill>
          <a:blip r:embed="rId3"/>
          <a:stretch>
            <a:fillRect/>
          </a:stretch>
        </p:blipFill>
        <p:spPr>
          <a:xfrm>
            <a:off x="1556385" y="3800475"/>
            <a:ext cx="5676900" cy="1247775"/>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2582545" cy="492125"/>
          </a:xfrm>
          <a:solidFill>
            <a:srgbClr val="062460"/>
          </a:solidFill>
        </p:spPr>
        <p:txBody>
          <a:bodyPr>
            <a:normAutofit/>
          </a:bodyPr>
          <a:p>
            <a:r>
              <a:rPr lang="en-US" altLang="zh-CN" sz="2400">
                <a:solidFill>
                  <a:schemeClr val="bg1"/>
                </a:solidFill>
              </a:rPr>
              <a:t>3.3  </a:t>
            </a:r>
            <a:r>
              <a:rPr lang="zh-CN" altLang="en-US" sz="2400">
                <a:solidFill>
                  <a:schemeClr val="bg1"/>
                </a:solidFill>
              </a:rPr>
              <a:t>申报流程</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37" name="图片 36" descr="图片1"/>
          <p:cNvPicPr>
            <a:picLocks noChangeAspect="1"/>
          </p:cNvPicPr>
          <p:nvPr>
            <p:custDataLst>
              <p:tags r:id="rId1"/>
            </p:custDataLst>
          </p:nvPr>
        </p:nvPicPr>
        <p:blipFill>
          <a:blip r:embed="rId2"/>
          <a:stretch>
            <a:fillRect/>
          </a:stretch>
        </p:blipFill>
        <p:spPr>
          <a:xfrm>
            <a:off x="612775" y="2056130"/>
            <a:ext cx="2166620" cy="19939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3275965" y="2056130"/>
            <a:ext cx="2223770" cy="2190750"/>
          </a:xfrm>
          <a:prstGeom prst="rect">
            <a:avLst/>
          </a:prstGeom>
        </p:spPr>
      </p:pic>
      <p:grpSp>
        <p:nvGrpSpPr>
          <p:cNvPr id="36" name="组合 35"/>
          <p:cNvGrpSpPr/>
          <p:nvPr/>
        </p:nvGrpSpPr>
        <p:grpSpPr>
          <a:xfrm>
            <a:off x="613410" y="1065530"/>
            <a:ext cx="2165350" cy="765810"/>
            <a:chOff x="3666731" y="1984470"/>
            <a:chExt cx="2636520" cy="1447800"/>
          </a:xfrm>
        </p:grpSpPr>
        <p:sp>
          <p:nvSpPr>
            <p:cNvPr id="6"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2980B9"/>
            </a:soli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1"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5"/>
            <p:cNvSpPr txBox="1"/>
            <p:nvPr/>
          </p:nvSpPr>
          <p:spPr>
            <a:xfrm>
              <a:off x="3971726" y="2320009"/>
              <a:ext cx="2230360" cy="776722"/>
            </a:xfrm>
            <a:prstGeom prst="rect">
              <a:avLst/>
            </a:prstGeom>
            <a:noFill/>
          </p:spPr>
          <p:txBody>
            <a:bodyPr wrap="square" rtlCol="0" anchor="ctr">
              <a:spAutoFit/>
            </a:bodyPr>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系统网站</a:t>
              </a:r>
              <a:endPar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
          <p:cNvGrpSpPr/>
          <p:nvPr/>
        </p:nvGrpSpPr>
        <p:grpSpPr>
          <a:xfrm>
            <a:off x="3417570" y="1066165"/>
            <a:ext cx="2165350" cy="765810"/>
            <a:chOff x="3666731" y="1984470"/>
            <a:chExt cx="2636520" cy="1447800"/>
          </a:xfrm>
        </p:grpSpPr>
        <p:sp>
          <p:nvSpPr>
            <p:cNvPr id="8"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1"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35"/>
            <p:cNvSpPr txBox="1"/>
            <p:nvPr/>
          </p:nvSpPr>
          <p:spPr>
            <a:xfrm>
              <a:off x="3957036" y="2318809"/>
              <a:ext cx="2230360" cy="776722"/>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系统注册</a:t>
              </a:r>
              <a:endPar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6054725" y="1024890"/>
            <a:ext cx="2165350" cy="765810"/>
            <a:chOff x="3666731" y="1984470"/>
            <a:chExt cx="2636520" cy="1447800"/>
          </a:xfrm>
        </p:grpSpPr>
        <p:sp>
          <p:nvSpPr>
            <p:cNvPr id="11"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2980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1"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35"/>
            <p:cNvSpPr txBox="1"/>
            <p:nvPr/>
          </p:nvSpPr>
          <p:spPr>
            <a:xfrm>
              <a:off x="3971726" y="2320009"/>
              <a:ext cx="2230360" cy="776722"/>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项目申报</a:t>
              </a:r>
              <a:endParaRPr kumimoji="0" lang="zh-CN" altLang="en-US" sz="3200" b="1" i="0" u="none" strike="noStrike" kern="0" cap="none" spc="0" normalizeH="0" baseline="-300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pic>
        <p:nvPicPr>
          <p:cNvPr id="4" name="图片 3" descr="jyLOGO-2"/>
          <p:cNvPicPr>
            <a:picLocks noChangeAspect="1"/>
          </p:cNvPicPr>
          <p:nvPr/>
        </p:nvPicPr>
        <p:blipFill>
          <a:blip r:embed="rId5"/>
          <a:stretch>
            <a:fillRect/>
          </a:stretch>
        </p:blipFill>
        <p:spPr>
          <a:xfrm>
            <a:off x="8095615" y="-85090"/>
            <a:ext cx="958850" cy="1013460"/>
          </a:xfrm>
          <a:prstGeom prst="rect">
            <a:avLst/>
          </a:prstGeom>
        </p:spPr>
      </p:pic>
      <p:pic>
        <p:nvPicPr>
          <p:cNvPr id="13" name="图片 12" descr="图片1"/>
          <p:cNvPicPr>
            <a:picLocks noChangeAspect="1"/>
          </p:cNvPicPr>
          <p:nvPr/>
        </p:nvPicPr>
        <p:blipFill>
          <a:blip r:embed="rId6"/>
          <a:stretch>
            <a:fillRect/>
          </a:stretch>
        </p:blipFill>
        <p:spPr>
          <a:xfrm>
            <a:off x="6054725" y="2133600"/>
            <a:ext cx="2231390" cy="211328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400"/>
                                        <p:tgtEl>
                                          <p:spTgt spid="36"/>
                                        </p:tgtEl>
                                        <p:attrNameLst>
                                          <p:attrName>ppt_x</p:attrName>
                                        </p:attrNameLst>
                                      </p:cBhvr>
                                      <p:tavLst>
                                        <p:tav tm="0">
                                          <p:val>
                                            <p:strVal val="#ppt_x-#ppt_w*1.125000"/>
                                          </p:val>
                                        </p:tav>
                                        <p:tav tm="100000">
                                          <p:val>
                                            <p:strVal val="#ppt_x"/>
                                          </p:val>
                                        </p:tav>
                                      </p:tavLst>
                                    </p:anim>
                                    <p:animEffect transition="in" filter="wipe(right)">
                                      <p:cBhvr>
                                        <p:cTn id="12" dur="400"/>
                                        <p:tgtEl>
                                          <p:spTgt spid="36"/>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400"/>
                                        <p:tgtEl>
                                          <p:spTgt spid="7"/>
                                        </p:tgtEl>
                                        <p:attrNameLst>
                                          <p:attrName>ppt_x</p:attrName>
                                        </p:attrNameLst>
                                      </p:cBhvr>
                                      <p:tavLst>
                                        <p:tav tm="0">
                                          <p:val>
                                            <p:strVal val="#ppt_x-#ppt_w*1.125000"/>
                                          </p:val>
                                        </p:tav>
                                        <p:tav tm="100000">
                                          <p:val>
                                            <p:strVal val="#ppt_x"/>
                                          </p:val>
                                        </p:tav>
                                      </p:tavLst>
                                    </p:anim>
                                    <p:animEffect transition="in" filter="wipe(right)">
                                      <p:cBhvr>
                                        <p:cTn id="17" dur="400"/>
                                        <p:tgtEl>
                                          <p:spTgt spid="7"/>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400"/>
                                        <p:tgtEl>
                                          <p:spTgt spid="10"/>
                                        </p:tgtEl>
                                        <p:attrNameLst>
                                          <p:attrName>ppt_x</p:attrName>
                                        </p:attrNameLst>
                                      </p:cBhvr>
                                      <p:tavLst>
                                        <p:tav tm="0">
                                          <p:val>
                                            <p:strVal val="#ppt_x-#ppt_w*1.125000"/>
                                          </p:val>
                                        </p:tav>
                                        <p:tav tm="100000">
                                          <p:val>
                                            <p:strVal val="#ppt_x"/>
                                          </p:val>
                                        </p:tav>
                                      </p:tavLst>
                                    </p:anim>
                                    <p:animEffect transition="in" filter="wipe(right)">
                                      <p:cBhvr>
                                        <p:cTn id="22"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2440305" cy="492125"/>
          </a:xfrm>
          <a:solidFill>
            <a:srgbClr val="062460"/>
          </a:solidFill>
        </p:spPr>
        <p:txBody>
          <a:bodyPr>
            <a:normAutofit/>
          </a:bodyPr>
          <a:p>
            <a:r>
              <a:rPr lang="en-US" altLang="zh-CN" sz="2400">
                <a:solidFill>
                  <a:schemeClr val="bg1"/>
                </a:solidFill>
              </a:rPr>
              <a:t>3.3   </a:t>
            </a:r>
            <a:r>
              <a:rPr lang="zh-CN" altLang="en-US" sz="2400">
                <a:solidFill>
                  <a:schemeClr val="bg1"/>
                </a:solidFill>
              </a:rPr>
              <a:t>申报流程</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4" name="图片 3" descr="1622444656(1)"/>
          <p:cNvPicPr>
            <a:picLocks noChangeAspect="1"/>
          </p:cNvPicPr>
          <p:nvPr/>
        </p:nvPicPr>
        <p:blipFill>
          <a:blip r:embed="rId1"/>
          <a:stretch>
            <a:fillRect/>
          </a:stretch>
        </p:blipFill>
        <p:spPr>
          <a:xfrm>
            <a:off x="505460" y="932815"/>
            <a:ext cx="7247255" cy="3764280"/>
          </a:xfrm>
          <a:prstGeom prst="rect">
            <a:avLst/>
          </a:prstGeom>
        </p:spPr>
      </p:pic>
      <p:pic>
        <p:nvPicPr>
          <p:cNvPr id="5" name="图片 4"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p:nvPr/>
        </p:nvSpPr>
        <p:spPr>
          <a:xfrm>
            <a:off x="-73342" y="-3810"/>
            <a:ext cx="3320654" cy="5143500"/>
          </a:xfrm>
          <a:prstGeom prst="rect">
            <a:avLst/>
          </a:prstGeom>
          <a:solidFill>
            <a:srgbClr val="062460"/>
          </a:solidFill>
          <a:ln w="12700">
            <a:noFill/>
          </a:ln>
        </p:spPr>
        <p:txBody>
          <a:bodyPr anchor="ctr"/>
          <a:lstStyle/>
          <a:p>
            <a:pPr algn="ctr" eaLnBrk="1" hangingPunct="1"/>
            <a:endParaRPr lang="zh-CN" altLang="zh-CN" sz="1015" dirty="0">
              <a:solidFill>
                <a:srgbClr val="FFFFFF"/>
              </a:solidFill>
              <a:latin typeface="宋体" panose="02010600030101010101" pitchFamily="2" charset="-122"/>
              <a:sym typeface="宋体" panose="02010600030101010101" pitchFamily="2" charset="-122"/>
            </a:endParaRPr>
          </a:p>
        </p:txBody>
      </p:sp>
      <p:grpSp>
        <p:nvGrpSpPr>
          <p:cNvPr id="12291" name="组合 2"/>
          <p:cNvGrpSpPr/>
          <p:nvPr/>
        </p:nvGrpSpPr>
        <p:grpSpPr>
          <a:xfrm>
            <a:off x="807244" y="1791891"/>
            <a:ext cx="1559719" cy="1559719"/>
            <a:chOff x="0" y="0"/>
            <a:chExt cx="2079522" cy="2079522"/>
          </a:xfrm>
        </p:grpSpPr>
        <p:grpSp>
          <p:nvGrpSpPr>
            <p:cNvPr id="12293" name="组合 41"/>
            <p:cNvGrpSpPr/>
            <p:nvPr/>
          </p:nvGrpSpPr>
          <p:grpSpPr>
            <a:xfrm>
              <a:off x="0" y="0"/>
              <a:ext cx="2079522" cy="2079522"/>
              <a:chOff x="0" y="0"/>
              <a:chExt cx="2079522" cy="2079522"/>
            </a:xfrm>
          </p:grpSpPr>
          <p:sp>
            <p:nvSpPr>
              <p:cNvPr id="12295" name="空心弧 36"/>
              <p:cNvSpPr/>
              <p:nvPr/>
            </p:nvSpPr>
            <p:spPr>
              <a:xfrm>
                <a:off x="104086" y="98159"/>
                <a:ext cx="1873045" cy="18730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38"/>
                </a:srgbClr>
              </a:solidFill>
              <a:ln w="12700">
                <a:noFill/>
              </a:ln>
            </p:spPr>
            <p:txBody>
              <a:bodyPr/>
              <a:lstStyle/>
              <a:p>
                <a:endParaRPr lang="zh-CN" altLang="en-US" sz="1015"/>
              </a:p>
            </p:txBody>
          </p:sp>
          <p:sp>
            <p:nvSpPr>
              <p:cNvPr id="12296" name="空心弧 39"/>
              <p:cNvSpPr/>
              <p:nvPr/>
            </p:nvSpPr>
            <p:spPr>
              <a:xfrm flipH="1">
                <a:off x="40557" y="40557"/>
                <a:ext cx="1998408" cy="1998408"/>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rect l="0" t="0" r="0" b="0"/>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97"/>
                </a:srgbClr>
              </a:solidFill>
              <a:ln w="12700">
                <a:noFill/>
              </a:ln>
            </p:spPr>
            <p:txBody>
              <a:bodyPr/>
              <a:lstStyle/>
              <a:p>
                <a:endParaRPr lang="zh-CN" altLang="en-US" sz="1015"/>
              </a:p>
            </p:txBody>
          </p:sp>
          <p:sp>
            <p:nvSpPr>
              <p:cNvPr id="12297" name="空心弧 40"/>
              <p:cNvSpPr/>
              <p:nvPr/>
            </p:nvSpPr>
            <p:spPr>
              <a:xfrm flipV="1">
                <a:off x="0" y="0"/>
                <a:ext cx="2079522" cy="207952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1176"/>
                </a:srgbClr>
              </a:solidFill>
              <a:ln w="12700">
                <a:noFill/>
              </a:ln>
            </p:spPr>
            <p:txBody>
              <a:bodyPr/>
              <a:lstStyle/>
              <a:p>
                <a:endParaRPr lang="zh-CN" altLang="en-US" sz="1015"/>
              </a:p>
            </p:txBody>
          </p:sp>
        </p:grpSp>
        <p:sp>
          <p:nvSpPr>
            <p:cNvPr id="12294" name="文本框 42"/>
            <p:cNvSpPr/>
            <p:nvPr/>
          </p:nvSpPr>
          <p:spPr>
            <a:xfrm>
              <a:off x="386429" y="311595"/>
              <a:ext cx="1361373" cy="1475667"/>
            </a:xfrm>
            <a:prstGeom prst="rect">
              <a:avLst/>
            </a:prstGeom>
            <a:noFill/>
            <a:ln w="9525">
              <a:noFill/>
            </a:ln>
          </p:spPr>
          <p:txBody>
            <a:bodyPr wrap="none">
              <a:spAutoFit/>
            </a:bodyPr>
            <a:lstStyle/>
            <a:p>
              <a:pPr eaLnBrk="1" hangingPunct="1"/>
              <a:r>
                <a:rPr lang="en-US" altLang="zh-CN" sz="66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01</a:t>
              </a:r>
              <a:endParaRPr lang="zh-CN" altLang="en-US" sz="66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grpSp>
      <p:sp>
        <p:nvSpPr>
          <p:cNvPr id="2" name="文本框 1"/>
          <p:cNvSpPr txBox="1"/>
          <p:nvPr/>
        </p:nvSpPr>
        <p:spPr>
          <a:xfrm>
            <a:off x="4034592" y="2101691"/>
            <a:ext cx="4293870" cy="714375"/>
          </a:xfrm>
          <a:prstGeom prst="rect">
            <a:avLst/>
          </a:prstGeom>
          <a:noFill/>
        </p:spPr>
        <p:txBody>
          <a:bodyPr wrap="square" rtlCol="0">
            <a:spAutoFit/>
          </a:bodyPr>
          <a:lstStyle/>
          <a:p>
            <a:pPr algn="l"/>
            <a:r>
              <a:rPr lang="en-US" altLang="zh-CN" sz="4050" b="1" dirty="0" err="1" smtClean="0">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4050" b="1" dirty="0" err="1" smtClean="0">
                <a:latin typeface="Times New Roman" panose="02020603050405020304" pitchFamily="18" charset="0"/>
                <a:ea typeface="微软雅黑" panose="020B0503020204020204" pitchFamily="34" charset="-122"/>
                <a:cs typeface="Times New Roman" panose="02020603050405020304" pitchFamily="18" charset="0"/>
              </a:rPr>
              <a:t>年项目验收</a:t>
            </a:r>
            <a:endParaRPr lang="zh-CN" altLang="en-US" sz="4050" b="1" dirty="0" err="1"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descr="jyLOGO-2"/>
          <p:cNvPicPr>
            <a:picLocks noChangeAspect="1"/>
          </p:cNvPicPr>
          <p:nvPr/>
        </p:nvPicPr>
        <p:blipFill>
          <a:blip r:embed="rId1"/>
          <a:stretch>
            <a:fillRect/>
          </a:stretch>
        </p:blipFill>
        <p:spPr>
          <a:xfrm>
            <a:off x="8095615" y="-85090"/>
            <a:ext cx="958850" cy="1013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wipe dir="r"/>
      </p:transition>
    </mc:Choice>
    <mc:Fallback>
      <p:transition spd="slow" advClick="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500" fill="hold"/>
                                        <p:tgtEl>
                                          <p:spTgt spid="12291"/>
                                        </p:tgtEl>
                                        <p:attrNameLst>
                                          <p:attrName>ppt_x</p:attrName>
                                        </p:attrNameLst>
                                      </p:cBhvr>
                                      <p:tavLst>
                                        <p:tav tm="0">
                                          <p:val>
                                            <p:strVal val="0-#ppt_w/2"/>
                                          </p:val>
                                        </p:tav>
                                        <p:tav tm="100000">
                                          <p:val>
                                            <p:strVal val="#ppt_x"/>
                                          </p:val>
                                        </p:tav>
                                      </p:tavLst>
                                    </p:anim>
                                    <p:anim calcmode="lin" valueType="num">
                                      <p:cBhvr additive="base">
                                        <p:cTn id="12" dur="500" fill="hold"/>
                                        <p:tgtEl>
                                          <p:spTgt spid="1229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2796540" cy="492125"/>
          </a:xfrm>
          <a:solidFill>
            <a:srgbClr val="062460"/>
          </a:solidFill>
        </p:spPr>
        <p:txBody>
          <a:bodyPr>
            <a:normAutofit/>
          </a:bodyPr>
          <a:p>
            <a:r>
              <a:rPr lang="en-US" altLang="zh-CN" sz="2400">
                <a:solidFill>
                  <a:schemeClr val="bg1"/>
                </a:solidFill>
              </a:rPr>
              <a:t>3.4  </a:t>
            </a:r>
            <a:r>
              <a:rPr lang="zh-CN" altLang="en-US" sz="2400">
                <a:solidFill>
                  <a:schemeClr val="bg1"/>
                </a:solidFill>
              </a:rPr>
              <a:t>注意事项</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grpSp>
        <p:nvGrpSpPr>
          <p:cNvPr id="14" name="Group 38"/>
          <p:cNvGrpSpPr/>
          <p:nvPr/>
        </p:nvGrpSpPr>
        <p:grpSpPr>
          <a:xfrm>
            <a:off x="5758815" y="1089660"/>
            <a:ext cx="1960245" cy="2936240"/>
            <a:chOff x="838200" y="2374759"/>
            <a:chExt cx="2832811" cy="1862623"/>
          </a:xfrm>
        </p:grpSpPr>
        <p:sp>
          <p:nvSpPr>
            <p:cNvPr id="15" name="Rectangle 7"/>
            <p:cNvSpPr/>
            <p:nvPr/>
          </p:nvSpPr>
          <p:spPr>
            <a:xfrm>
              <a:off x="838200" y="2521272"/>
              <a:ext cx="2832811" cy="1716110"/>
            </a:xfrm>
            <a:prstGeom prst="rect">
              <a:avLst/>
            </a:prstGeom>
            <a:noFill/>
            <a:ln w="19050" cap="flat" cmpd="sng" algn="ctr">
              <a:solidFill>
                <a:srgbClr val="778495">
                  <a:lumMod val="50000"/>
                  <a:lumOff val="50000"/>
                </a:srgb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3"/>
            <p:cNvSpPr txBox="1"/>
            <p:nvPr/>
          </p:nvSpPr>
          <p:spPr>
            <a:xfrm>
              <a:off x="987778" y="3103453"/>
              <a:ext cx="2534572" cy="202214"/>
            </a:xfrm>
            <a:prstGeom prst="rect">
              <a:avLst/>
            </a:prstGeom>
            <a:noFill/>
          </p:spPr>
          <p:txBody>
            <a:bodyPr wrap="square" rtlCol="0">
              <a:spAutoFit/>
            </a:bodyPr>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75" b="0" i="0" u="none" strike="noStrike" kern="0" cap="none" spc="0" normalizeH="0" baseline="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rPr>
                <a:t>重大专项研发经费</a:t>
              </a:r>
              <a:endParaRPr kumimoji="0" lang="zh-CN" altLang="en-US" sz="1475" b="0" i="0" u="none" strike="noStrike" kern="0" cap="none" spc="0" normalizeH="0" baseline="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7"/>
            <p:cNvSpPr txBox="1"/>
            <p:nvPr/>
          </p:nvSpPr>
          <p:spPr>
            <a:xfrm>
              <a:off x="838201" y="2580299"/>
              <a:ext cx="2832810" cy="221549"/>
            </a:xfrm>
            <a:prstGeom prst="rect">
              <a:avLst/>
            </a:prstGeom>
            <a:noFill/>
          </p:spPr>
          <p:txBody>
            <a:bodyPr wrap="square" rtlCol="0">
              <a:spAutoFit/>
            </a:bodyPr>
            <a:p>
              <a:pPr algn="ctr">
                <a:lnSpc>
                  <a:spcPct val="120000"/>
                </a:lnSpc>
                <a:spcBef>
                  <a:spcPct val="0"/>
                </a:spcBef>
                <a:buNone/>
              </a:pPr>
              <a:endParaRPr lang="zh-CN" altLang="en-US" sz="1400" dirty="0">
                <a:solidFill>
                  <a:schemeClr val="tx1">
                    <a:lumMod val="65000"/>
                    <a:lumOff val="35000"/>
                  </a:schemeClr>
                </a:solidFill>
                <a:sym typeface="微软雅黑" panose="020B0503020204020204" pitchFamily="34" charset="-122"/>
              </a:endParaRPr>
            </a:p>
          </p:txBody>
        </p:sp>
        <p:sp>
          <p:nvSpPr>
            <p:cNvPr id="19" name="Rounded Rectangle 10"/>
            <p:cNvSpPr/>
            <p:nvPr/>
          </p:nvSpPr>
          <p:spPr>
            <a:xfrm>
              <a:off x="1797405" y="2374759"/>
              <a:ext cx="914604" cy="400195"/>
            </a:xfrm>
            <a:prstGeom prst="roundRect">
              <a:avLst>
                <a:gd name="adj" fmla="val 9625"/>
              </a:avLst>
            </a:prstGeom>
            <a:solidFill>
              <a:srgbClr val="062460"/>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 name="Group 38"/>
          <p:cNvGrpSpPr/>
          <p:nvPr/>
        </p:nvGrpSpPr>
        <p:grpSpPr>
          <a:xfrm>
            <a:off x="938530" y="1139825"/>
            <a:ext cx="1960245" cy="2936240"/>
            <a:chOff x="838200" y="2374759"/>
            <a:chExt cx="2832811" cy="1862623"/>
          </a:xfrm>
        </p:grpSpPr>
        <p:sp>
          <p:nvSpPr>
            <p:cNvPr id="6" name="Rectangle 7"/>
            <p:cNvSpPr/>
            <p:nvPr/>
          </p:nvSpPr>
          <p:spPr>
            <a:xfrm>
              <a:off x="838200" y="2521272"/>
              <a:ext cx="2832811" cy="1716110"/>
            </a:xfrm>
            <a:prstGeom prst="rect">
              <a:avLst/>
            </a:prstGeom>
            <a:noFill/>
            <a:ln w="19050" cap="flat" cmpd="sng" algn="ctr">
              <a:solidFill>
                <a:srgbClr val="778495">
                  <a:lumMod val="50000"/>
                  <a:lumOff val="50000"/>
                </a:srgb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TextBox 13"/>
            <p:cNvSpPr txBox="1"/>
            <p:nvPr/>
          </p:nvSpPr>
          <p:spPr>
            <a:xfrm>
              <a:off x="988696" y="3061963"/>
              <a:ext cx="2534572" cy="635241"/>
            </a:xfrm>
            <a:prstGeom prst="rect">
              <a:avLst/>
            </a:prstGeom>
            <a:noFill/>
          </p:spPr>
          <p:txBody>
            <a:bodyPr wrap="square" rtlCol="0">
              <a:spAutoFit/>
            </a:bodyPr>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75" b="0" i="0" u="none" strike="noStrike" kern="0" cap="none" spc="0" normalizeH="0" baseline="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rPr>
                <a:t>按照系统要求进行填报，附件资料充分，承若书需加盖公章。</a:t>
              </a:r>
              <a:endParaRPr kumimoji="0" lang="zh-CN" altLang="en-US" sz="1475" b="0" i="0" u="none" strike="noStrike" kern="0" cap="none" spc="0" normalizeH="0" baseline="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7"/>
            <p:cNvSpPr txBox="1"/>
            <p:nvPr/>
          </p:nvSpPr>
          <p:spPr>
            <a:xfrm>
              <a:off x="838201" y="2580299"/>
              <a:ext cx="2832810" cy="221549"/>
            </a:xfrm>
            <a:prstGeom prst="rect">
              <a:avLst/>
            </a:prstGeom>
            <a:noFill/>
          </p:spPr>
          <p:txBody>
            <a:bodyPr wrap="square" rtlCol="0">
              <a:spAutoFit/>
            </a:bodyPr>
            <a:p>
              <a:pPr algn="ctr">
                <a:lnSpc>
                  <a:spcPct val="120000"/>
                </a:lnSpc>
                <a:spcBef>
                  <a:spcPct val="0"/>
                </a:spcBef>
                <a:buNone/>
              </a:pPr>
              <a:endParaRPr lang="zh-CN" altLang="en-US" sz="1400" dirty="0">
                <a:solidFill>
                  <a:schemeClr val="tx1">
                    <a:lumMod val="65000"/>
                    <a:lumOff val="35000"/>
                  </a:schemeClr>
                </a:solidFill>
                <a:sym typeface="微软雅黑" panose="020B0503020204020204" pitchFamily="34" charset="-122"/>
              </a:endParaRPr>
            </a:p>
          </p:txBody>
        </p:sp>
        <p:sp>
          <p:nvSpPr>
            <p:cNvPr id="39" name="Rounded Rectangle 10"/>
            <p:cNvSpPr/>
            <p:nvPr/>
          </p:nvSpPr>
          <p:spPr>
            <a:xfrm>
              <a:off x="1797405" y="2374759"/>
              <a:ext cx="914604" cy="400195"/>
            </a:xfrm>
            <a:prstGeom prst="roundRect">
              <a:avLst>
                <a:gd name="adj" fmla="val 9625"/>
              </a:avLst>
            </a:prstGeom>
            <a:solidFill>
              <a:srgbClr val="062460"/>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0" name="Group 38"/>
          <p:cNvGrpSpPr/>
          <p:nvPr/>
        </p:nvGrpSpPr>
        <p:grpSpPr>
          <a:xfrm>
            <a:off x="3297555" y="1089660"/>
            <a:ext cx="1960245" cy="2936240"/>
            <a:chOff x="838200" y="2374759"/>
            <a:chExt cx="2832811" cy="1862623"/>
          </a:xfrm>
        </p:grpSpPr>
        <p:sp>
          <p:nvSpPr>
            <p:cNvPr id="41" name="Rectangle 7"/>
            <p:cNvSpPr/>
            <p:nvPr/>
          </p:nvSpPr>
          <p:spPr>
            <a:xfrm>
              <a:off x="838200" y="2521272"/>
              <a:ext cx="2832811" cy="1716110"/>
            </a:xfrm>
            <a:prstGeom prst="rect">
              <a:avLst/>
            </a:prstGeom>
            <a:noFill/>
            <a:ln w="19050" cap="flat" cmpd="sng" algn="ctr">
              <a:solidFill>
                <a:srgbClr val="778495">
                  <a:lumMod val="50000"/>
                  <a:lumOff val="50000"/>
                </a:srgb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TextBox 13"/>
            <p:cNvSpPr txBox="1"/>
            <p:nvPr/>
          </p:nvSpPr>
          <p:spPr>
            <a:xfrm>
              <a:off x="994202" y="3103453"/>
              <a:ext cx="2534572" cy="924061"/>
            </a:xfrm>
            <a:prstGeom prst="rect">
              <a:avLst/>
            </a:prstGeom>
            <a:noFill/>
          </p:spPr>
          <p:txBody>
            <a:bodyPr wrap="square" rtlCol="0">
              <a:spAutoFit/>
            </a:bodyPr>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75" b="0" i="0" u="none" strike="noStrike" kern="0" cap="none" spc="0" normalizeH="0" baseline="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rPr>
                <a:t>后补助项目负责人的选定。</a:t>
              </a:r>
              <a:endParaRPr kumimoji="0" lang="zh-CN" altLang="en-US" sz="1475" b="0" i="0" u="none" strike="noStrike" kern="0" cap="none" spc="0" normalizeH="0" baseline="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475" b="0" i="0" u="none" strike="noStrike" kern="0" cap="none" spc="0" normalizeH="0" baseline="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defRPr/>
              </a:pPr>
              <a:r>
                <a:rPr lang="zh-CN" altLang="en-US" sz="1475" kern="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rPr>
                <a:t>后补助项目的备案工作。</a:t>
              </a:r>
              <a:endParaRPr kumimoji="0" lang="zh-CN" altLang="en-US" sz="1475" b="0" i="0" u="none" strike="noStrike" kern="0" cap="none" spc="0" normalizeH="0" baseline="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475" b="0" i="0" u="none" strike="noStrike" kern="0" cap="none" spc="0" normalizeH="0" baseline="0" noProof="0" dirty="0">
                <a:ln>
                  <a:noFill/>
                </a:ln>
                <a:solidFill>
                  <a:srgbClr val="4098D4"/>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7"/>
            <p:cNvSpPr txBox="1"/>
            <p:nvPr/>
          </p:nvSpPr>
          <p:spPr>
            <a:xfrm>
              <a:off x="838201" y="2580299"/>
              <a:ext cx="2832810" cy="221549"/>
            </a:xfrm>
            <a:prstGeom prst="rect">
              <a:avLst/>
            </a:prstGeom>
            <a:noFill/>
          </p:spPr>
          <p:txBody>
            <a:bodyPr wrap="square" rtlCol="0">
              <a:spAutoFit/>
            </a:bodyPr>
            <a:p>
              <a:pPr algn="ctr">
                <a:lnSpc>
                  <a:spcPct val="120000"/>
                </a:lnSpc>
                <a:spcBef>
                  <a:spcPct val="0"/>
                </a:spcBef>
                <a:buNone/>
              </a:pPr>
              <a:endParaRPr lang="zh-CN" altLang="en-US" sz="1400" dirty="0">
                <a:solidFill>
                  <a:schemeClr val="tx1">
                    <a:lumMod val="65000"/>
                    <a:lumOff val="35000"/>
                  </a:schemeClr>
                </a:solidFill>
                <a:sym typeface="微软雅黑" panose="020B0503020204020204" pitchFamily="34" charset="-122"/>
              </a:endParaRPr>
            </a:p>
          </p:txBody>
        </p:sp>
        <p:sp>
          <p:nvSpPr>
            <p:cNvPr id="44" name="Rounded Rectangle 10"/>
            <p:cNvSpPr/>
            <p:nvPr/>
          </p:nvSpPr>
          <p:spPr>
            <a:xfrm>
              <a:off x="1797405" y="2374759"/>
              <a:ext cx="914604" cy="400195"/>
            </a:xfrm>
            <a:prstGeom prst="roundRect">
              <a:avLst>
                <a:gd name="adj" fmla="val 9625"/>
              </a:avLst>
            </a:prstGeom>
            <a:solidFill>
              <a:srgbClr val="062460"/>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pic>
        <p:nvPicPr>
          <p:cNvPr id="4" name="图片 3" descr="jyLOGO-2"/>
          <p:cNvPicPr>
            <a:picLocks noChangeAspect="1"/>
          </p:cNvPicPr>
          <p:nvPr/>
        </p:nvPicPr>
        <p:blipFill>
          <a:blip r:embed="rId1"/>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2440305" cy="492125"/>
          </a:xfrm>
          <a:solidFill>
            <a:srgbClr val="062460"/>
          </a:solidFill>
        </p:spPr>
        <p:txBody>
          <a:bodyPr>
            <a:normAutofit/>
          </a:bodyPr>
          <a:p>
            <a:r>
              <a:rPr lang="en-US" altLang="zh-CN" sz="2400">
                <a:solidFill>
                  <a:schemeClr val="bg1"/>
                </a:solidFill>
              </a:rPr>
              <a:t>3.5  </a:t>
            </a:r>
            <a:r>
              <a:rPr lang="zh-CN" altLang="en-US" sz="2400">
                <a:solidFill>
                  <a:schemeClr val="bg1"/>
                </a:solidFill>
              </a:rPr>
              <a:t>时间节点</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5" name="图片 4" descr="jyLOGO-2"/>
          <p:cNvPicPr>
            <a:picLocks noChangeAspect="1"/>
          </p:cNvPicPr>
          <p:nvPr/>
        </p:nvPicPr>
        <p:blipFill>
          <a:blip r:embed="rId1"/>
          <a:stretch>
            <a:fillRect/>
          </a:stretch>
        </p:blipFill>
        <p:spPr>
          <a:xfrm>
            <a:off x="8095615" y="-85090"/>
            <a:ext cx="958850" cy="1013460"/>
          </a:xfrm>
          <a:prstGeom prst="rect">
            <a:avLst/>
          </a:prstGeom>
        </p:spPr>
      </p:pic>
      <p:grpSp>
        <p:nvGrpSpPr>
          <p:cNvPr id="6" name="组合 5"/>
          <p:cNvGrpSpPr/>
          <p:nvPr/>
        </p:nvGrpSpPr>
        <p:grpSpPr>
          <a:xfrm>
            <a:off x="1327785" y="1175385"/>
            <a:ext cx="6560185" cy="3233420"/>
            <a:chOff x="2330673" y="2010009"/>
            <a:chExt cx="1739454" cy="1412819"/>
          </a:xfrm>
        </p:grpSpPr>
        <p:sp>
          <p:nvSpPr>
            <p:cNvPr id="7" name="圆角矩形 6"/>
            <p:cNvSpPr/>
            <p:nvPr/>
          </p:nvSpPr>
          <p:spPr>
            <a:xfrm>
              <a:off x="2330673" y="2010009"/>
              <a:ext cx="1739454" cy="1412819"/>
            </a:xfrm>
            <a:prstGeom prst="roundRect">
              <a:avLst>
                <a:gd name="adj" fmla="val 0"/>
              </a:avLst>
            </a:prstGeom>
            <a:solidFill>
              <a:srgbClr val="062460"/>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Calibri" panose="020F0502020204030204"/>
                <a:ea typeface="宋体" panose="02010600030101010101" pitchFamily="2" charset="-122"/>
              </a:endParaRPr>
            </a:p>
          </p:txBody>
        </p:sp>
        <p:sp>
          <p:nvSpPr>
            <p:cNvPr id="8" name="圆角矩形 7"/>
            <p:cNvSpPr/>
            <p:nvPr/>
          </p:nvSpPr>
          <p:spPr>
            <a:xfrm>
              <a:off x="2373776" y="2204230"/>
              <a:ext cx="1653416" cy="882873"/>
            </a:xfrm>
            <a:prstGeom prst="roundRect">
              <a:avLst>
                <a:gd name="adj" fmla="val 0"/>
              </a:avLst>
            </a:prstGeom>
            <a:solidFill>
              <a:schemeClr val="bg1">
                <a:lumMod val="95000"/>
              </a:schemeClr>
            </a:solidFill>
            <a:ln w="50800">
              <a:noFill/>
            </a:ln>
            <a:effectLst>
              <a:outerShdw blurRad="152400" dist="76200" dir="2700000" algn="tl" rotWithShape="0">
                <a:schemeClr val="tx1">
                  <a:lumMod val="65000"/>
                  <a:lumOff val="35000"/>
                  <a:alpha val="55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220000"/>
                </a:lnSpc>
                <a:defRPr/>
              </a:pPr>
              <a:endParaRPr lang="zh-CN" altLang="en-US" sz="2800" dirty="0">
                <a:solidFill>
                  <a:srgbClr val="05468A"/>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文本框 9"/>
          <p:cNvSpPr txBox="1"/>
          <p:nvPr/>
        </p:nvSpPr>
        <p:spPr>
          <a:xfrm>
            <a:off x="2030730" y="2341245"/>
            <a:ext cx="4908550" cy="460375"/>
          </a:xfrm>
          <a:prstGeom prst="rect">
            <a:avLst/>
          </a:prstGeom>
          <a:noFill/>
        </p:spPr>
        <p:txBody>
          <a:bodyPr wrap="square" rtlCol="0">
            <a:spAutoFit/>
          </a:bodyPr>
          <a:p>
            <a:pPr algn="ctr"/>
            <a:r>
              <a:rPr lang="zh-CN" altLang="en-US" sz="2400" b="1">
                <a:solidFill>
                  <a:srgbClr val="0070C0"/>
                </a:solidFill>
              </a:rPr>
              <a:t>2021年7月19日前完成网上提交</a:t>
            </a:r>
            <a:endParaRPr lang="zh-CN" altLang="en-US" sz="2400" b="1">
              <a:solidFill>
                <a:srgbClr val="0070C0"/>
              </a:solidFill>
            </a:endParaRPr>
          </a:p>
        </p:txBody>
      </p:sp>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p:nvPr/>
        </p:nvSpPr>
        <p:spPr>
          <a:xfrm>
            <a:off x="635" y="928370"/>
            <a:ext cx="9143365" cy="3218815"/>
          </a:xfrm>
          <a:prstGeom prst="rect">
            <a:avLst/>
          </a:prstGeom>
          <a:gradFill>
            <a:gsLst>
              <a:gs pos="0">
                <a:srgbClr val="012D86"/>
              </a:gs>
              <a:gs pos="48000">
                <a:srgbClr val="0E2557">
                  <a:alpha val="99000"/>
                </a:srgbClr>
              </a:gs>
            </a:gsLst>
            <a:lin ang="5400000" scaled="0"/>
          </a:gradFill>
          <a:ln w="12700">
            <a:noFill/>
          </a:ln>
        </p:spPr>
        <p:txBody>
          <a:bodyPr anchor="ctr"/>
          <a:lstStyle/>
          <a:p>
            <a:pPr algn="ctr">
              <a:lnSpc>
                <a:spcPct val="140000"/>
              </a:lnSpc>
            </a:pPr>
            <a:endParaRPr lang="zh-CN" altLang="en-US" sz="2000" b="1" dirty="0">
              <a:solidFill>
                <a:schemeClr val="bg1"/>
              </a:solidFill>
              <a:latin typeface="宋体" panose="02010600030101010101" pitchFamily="2" charset="-122"/>
              <a:sym typeface="+mn-ea"/>
            </a:endParaRPr>
          </a:p>
        </p:txBody>
      </p:sp>
      <p:pic>
        <p:nvPicPr>
          <p:cNvPr id="3" name="图片 2" descr="jyLOGO-2"/>
          <p:cNvPicPr>
            <a:picLocks noChangeAspect="1"/>
          </p:cNvPicPr>
          <p:nvPr/>
        </p:nvPicPr>
        <p:blipFill>
          <a:blip r:embed="rId1"/>
          <a:stretch>
            <a:fillRect/>
          </a:stretch>
        </p:blipFill>
        <p:spPr>
          <a:xfrm>
            <a:off x="8095615" y="-85090"/>
            <a:ext cx="958850" cy="1013460"/>
          </a:xfrm>
          <a:prstGeom prst="rect">
            <a:avLst/>
          </a:prstGeom>
        </p:spPr>
      </p:pic>
      <p:sp>
        <p:nvSpPr>
          <p:cNvPr id="5" name="文本框 4"/>
          <p:cNvSpPr txBox="1"/>
          <p:nvPr/>
        </p:nvSpPr>
        <p:spPr>
          <a:xfrm>
            <a:off x="1883410" y="2077085"/>
            <a:ext cx="5764530" cy="829945"/>
          </a:xfrm>
          <a:prstGeom prst="rect">
            <a:avLst/>
          </a:prstGeom>
          <a:noFill/>
        </p:spPr>
        <p:txBody>
          <a:bodyPr wrap="square" rtlCol="0">
            <a:spAutoFit/>
          </a:bodyPr>
          <a:p>
            <a:pPr algn="ctr"/>
            <a:r>
              <a:rPr lang="zh-CN" altLang="en-US" sz="4800" b="1" dirty="0">
                <a:solidFill>
                  <a:schemeClr val="bg1"/>
                </a:solidFill>
                <a:sym typeface="+mn-ea"/>
              </a:rPr>
              <a:t>感</a:t>
            </a:r>
            <a:r>
              <a:rPr lang="en-US" altLang="zh-CN" sz="4800" b="1" dirty="0">
                <a:solidFill>
                  <a:schemeClr val="bg1"/>
                </a:solidFill>
                <a:sym typeface="+mn-ea"/>
              </a:rPr>
              <a:t>  </a:t>
            </a:r>
            <a:r>
              <a:rPr lang="zh-CN" altLang="en-US" sz="4800" b="1" dirty="0">
                <a:solidFill>
                  <a:schemeClr val="bg1"/>
                </a:solidFill>
                <a:sym typeface="+mn-ea"/>
              </a:rPr>
              <a:t>谢</a:t>
            </a:r>
            <a:r>
              <a:rPr lang="en-US" altLang="zh-CN" sz="4800" b="1" dirty="0">
                <a:solidFill>
                  <a:schemeClr val="bg1"/>
                </a:solidFill>
                <a:sym typeface="+mn-ea"/>
              </a:rPr>
              <a:t>  </a:t>
            </a:r>
            <a:r>
              <a:rPr lang="zh-CN" altLang="en-US" sz="4800" b="1" dirty="0">
                <a:solidFill>
                  <a:schemeClr val="bg1"/>
                </a:solidFill>
                <a:sym typeface="+mn-ea"/>
              </a:rPr>
              <a:t>聆</a:t>
            </a:r>
            <a:r>
              <a:rPr lang="en-US" altLang="zh-CN" sz="4800" b="1" dirty="0">
                <a:solidFill>
                  <a:schemeClr val="bg1"/>
                </a:solidFill>
                <a:sym typeface="+mn-ea"/>
              </a:rPr>
              <a:t>  </a:t>
            </a:r>
            <a:r>
              <a:rPr lang="zh-CN" altLang="en-US" sz="4800" b="1" dirty="0">
                <a:solidFill>
                  <a:schemeClr val="bg1"/>
                </a:solidFill>
                <a:sym typeface="+mn-ea"/>
              </a:rPr>
              <a:t>听</a:t>
            </a:r>
            <a:endParaRPr lang="zh-CN" altLang="en-US" sz="4800" b="1" dirty="0">
              <a:solidFill>
                <a:schemeClr val="bg1"/>
              </a:solidFill>
              <a:sym typeface="+mn-ea"/>
            </a:endParaRPr>
          </a:p>
        </p:txBody>
      </p:sp>
      <p:sp>
        <p:nvSpPr>
          <p:cNvPr id="7" name="文本框 6"/>
          <p:cNvSpPr txBox="1"/>
          <p:nvPr/>
        </p:nvSpPr>
        <p:spPr>
          <a:xfrm>
            <a:off x="3302000" y="4298950"/>
            <a:ext cx="2540000" cy="588645"/>
          </a:xfrm>
          <a:prstGeom prst="rect">
            <a:avLst/>
          </a:prstGeom>
          <a:noFill/>
        </p:spPr>
        <p:txBody>
          <a:bodyPr wrap="square" rtlCol="0" anchor="t">
            <a:spAutoFit/>
          </a:bodyPr>
          <a:p>
            <a:pPr algn="ctr">
              <a:lnSpc>
                <a:spcPct val="120000"/>
              </a:lnSpc>
            </a:pPr>
            <a:r>
              <a:rPr lang="zh-CN" altLang="en-US" b="1" dirty="0">
                <a:solidFill>
                  <a:srgbClr val="05468A"/>
                </a:solidFill>
                <a:sym typeface="+mn-ea"/>
              </a:rPr>
              <a:t>济源科技大市场</a:t>
            </a:r>
            <a:endParaRPr lang="zh-CN" altLang="en-US" b="1" dirty="0">
              <a:solidFill>
                <a:srgbClr val="05468A"/>
              </a:solidFill>
            </a:endParaRPr>
          </a:p>
          <a:p>
            <a:pPr algn="ctr">
              <a:lnSpc>
                <a:spcPct val="120000"/>
              </a:lnSpc>
            </a:pPr>
            <a:r>
              <a:rPr lang="en-US" altLang="zh-CN" b="1" dirty="0">
                <a:solidFill>
                  <a:srgbClr val="05468A"/>
                </a:solidFill>
                <a:sym typeface="+mn-ea"/>
              </a:rPr>
              <a:t>2021</a:t>
            </a:r>
            <a:r>
              <a:rPr lang="zh-CN" altLang="en-US" b="1" dirty="0">
                <a:solidFill>
                  <a:srgbClr val="05468A"/>
                </a:solidFill>
                <a:sym typeface="+mn-ea"/>
              </a:rPr>
              <a:t>年</a:t>
            </a:r>
            <a:r>
              <a:rPr lang="en-US" altLang="zh-CN" b="1" dirty="0">
                <a:solidFill>
                  <a:srgbClr val="05468A"/>
                </a:solidFill>
                <a:sym typeface="+mn-ea"/>
              </a:rPr>
              <a:t>6</a:t>
            </a:r>
            <a:r>
              <a:rPr lang="zh-CN" altLang="en-US" b="1" dirty="0">
                <a:solidFill>
                  <a:srgbClr val="05468A"/>
                </a:solidFill>
                <a:sym typeface="+mn-ea"/>
              </a:rPr>
              <a:t>月</a:t>
            </a:r>
            <a:endParaRPr lang="zh-CN" altLang="en-US" b="1" dirty="0">
              <a:solidFill>
                <a:srgbClr val="05468A"/>
              </a:solidFill>
              <a:sym typeface="+mn-ea"/>
            </a:endParaRPr>
          </a:p>
        </p:txBody>
      </p:sp>
    </p:spTree>
  </p:cSld>
  <p:clrMapOvr>
    <a:masterClrMapping/>
  </p:clrMapOvr>
  <p:transition advTm="0">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2439670" cy="492125"/>
          </a:xfrm>
          <a:solidFill>
            <a:srgbClr val="062460"/>
          </a:solidFill>
        </p:spPr>
        <p:txBody>
          <a:bodyPr>
            <a:normAutofit/>
          </a:bodyPr>
          <a:p>
            <a:r>
              <a:rPr lang="en-US" altLang="zh-CN" sz="2400">
                <a:solidFill>
                  <a:schemeClr val="bg1"/>
                </a:solidFill>
              </a:rPr>
              <a:t>1.1  </a:t>
            </a:r>
            <a:r>
              <a:rPr lang="zh-CN" altLang="en-US" sz="2400">
                <a:solidFill>
                  <a:schemeClr val="bg1"/>
                </a:solidFill>
              </a:rPr>
              <a:t>受理范围</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grpSp>
        <p:nvGrpSpPr>
          <p:cNvPr id="4" name="组合 3"/>
          <p:cNvGrpSpPr/>
          <p:nvPr/>
        </p:nvGrpSpPr>
        <p:grpSpPr>
          <a:xfrm>
            <a:off x="1327785" y="1175385"/>
            <a:ext cx="6560185" cy="3233420"/>
            <a:chOff x="2330673" y="2010009"/>
            <a:chExt cx="1739454" cy="1412819"/>
          </a:xfrm>
        </p:grpSpPr>
        <p:sp>
          <p:nvSpPr>
            <p:cNvPr id="6" name="圆角矩形 5"/>
            <p:cNvSpPr/>
            <p:nvPr/>
          </p:nvSpPr>
          <p:spPr>
            <a:xfrm>
              <a:off x="2330673" y="2010009"/>
              <a:ext cx="1739454" cy="1412819"/>
            </a:xfrm>
            <a:prstGeom prst="roundRect">
              <a:avLst>
                <a:gd name="adj" fmla="val 0"/>
              </a:avLst>
            </a:prstGeom>
            <a:solidFill>
              <a:srgbClr val="062460"/>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Calibri" panose="020F0502020204030204"/>
                <a:ea typeface="宋体" panose="02010600030101010101" pitchFamily="2" charset="-122"/>
              </a:endParaRPr>
            </a:p>
          </p:txBody>
        </p:sp>
        <p:sp>
          <p:nvSpPr>
            <p:cNvPr id="8" name="圆角矩形 7"/>
            <p:cNvSpPr/>
            <p:nvPr/>
          </p:nvSpPr>
          <p:spPr>
            <a:xfrm>
              <a:off x="2372646" y="2149777"/>
              <a:ext cx="1653380" cy="1133274"/>
            </a:xfrm>
            <a:prstGeom prst="roundRect">
              <a:avLst>
                <a:gd name="adj" fmla="val 0"/>
              </a:avLst>
            </a:prstGeom>
            <a:solidFill>
              <a:schemeClr val="bg1">
                <a:lumMod val="95000"/>
              </a:schemeClr>
            </a:solidFill>
            <a:ln w="50800">
              <a:noFill/>
            </a:ln>
            <a:effectLst>
              <a:outerShdw blurRad="152400" dist="76200" dir="2700000" algn="tl" rotWithShape="0">
                <a:schemeClr val="tx1">
                  <a:lumMod val="65000"/>
                  <a:lumOff val="35000"/>
                  <a:alpha val="55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Calibri" panose="020F0502020204030204"/>
                <a:ea typeface="宋体" panose="02010600030101010101" pitchFamily="2" charset="-122"/>
              </a:endParaRPr>
            </a:p>
          </p:txBody>
        </p:sp>
      </p:grpSp>
      <p:sp>
        <p:nvSpPr>
          <p:cNvPr id="13" name="文本框 12"/>
          <p:cNvSpPr txBox="1"/>
          <p:nvPr/>
        </p:nvSpPr>
        <p:spPr>
          <a:xfrm>
            <a:off x="1841500" y="1906905"/>
            <a:ext cx="5461635" cy="1445260"/>
          </a:xfrm>
          <a:prstGeom prst="rect">
            <a:avLst/>
          </a:prstGeom>
          <a:noFill/>
          <a:ln w="9525">
            <a:gradFill>
              <a:gsLst>
                <a:gs pos="0">
                  <a:schemeClr val="bg1">
                    <a:lumMod val="75000"/>
                  </a:schemeClr>
                </a:gs>
                <a:gs pos="100000">
                  <a:schemeClr val="bg1"/>
                </a:gs>
              </a:gsLst>
              <a:lin ang="2700000" scaled="1"/>
            </a:gradFill>
          </a:ln>
        </p:spPr>
        <p:txBody>
          <a:bodyPr wrap="square" anchor="t">
            <a:spAutoFit/>
          </a:bodyPr>
          <a:p>
            <a:pPr algn="l">
              <a:lnSpc>
                <a:spcPct val="220000"/>
              </a:lnSpc>
              <a:defRPr/>
            </a:pPr>
            <a:r>
              <a:rPr lang="zh-CN" altLang="en-US" sz="2000" dirty="0">
                <a:solidFill>
                  <a:srgbClr val="05468A"/>
                </a:solidFill>
                <a:latin typeface="微软雅黑" panose="020B0503020204020204" pitchFamily="34" charset="-122"/>
                <a:ea typeface="微软雅黑" panose="020B0503020204020204" pitchFamily="34" charset="-122"/>
                <a:sym typeface="微软雅黑" panose="020B0503020204020204" pitchFamily="34" charset="-122"/>
              </a:rPr>
              <a:t>2019年立项的科技计划项目及2018年度延期验收的科技计划项目</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2000" b="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5" name="图片 4" descr="jyLOGO-2"/>
          <p:cNvPicPr>
            <a:picLocks noChangeAspect="1"/>
          </p:cNvPicPr>
          <p:nvPr/>
        </p:nvPicPr>
        <p:blipFill>
          <a:blip r:embed="rId1"/>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2439670" cy="492125"/>
          </a:xfrm>
          <a:solidFill>
            <a:srgbClr val="062460"/>
          </a:solidFill>
        </p:spPr>
        <p:txBody>
          <a:bodyPr>
            <a:normAutofit/>
          </a:bodyPr>
          <a:p>
            <a:r>
              <a:rPr lang="en-US" altLang="zh-CN" sz="2400">
                <a:solidFill>
                  <a:schemeClr val="bg1"/>
                </a:solidFill>
              </a:rPr>
              <a:t>1.2  </a:t>
            </a:r>
            <a:r>
              <a:rPr lang="zh-CN" altLang="en-US" sz="2400">
                <a:solidFill>
                  <a:schemeClr val="bg1"/>
                </a:solidFill>
              </a:rPr>
              <a:t>验收资料</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cxnSp>
        <p:nvCxnSpPr>
          <p:cNvPr id="7" name="MH_Other_2"/>
          <p:cNvCxnSpPr/>
          <p:nvPr>
            <p:custDataLst>
              <p:tags r:id="rId1"/>
            </p:custDataLst>
          </p:nvPr>
        </p:nvCxnSpPr>
        <p:spPr>
          <a:xfrm>
            <a:off x="0" y="2384425"/>
            <a:ext cx="9144000" cy="0"/>
          </a:xfrm>
          <a:prstGeom prst="line">
            <a:avLst/>
          </a:prstGeom>
          <a:noFill/>
          <a:ln w="28575" cap="flat" cmpd="sng" algn="ctr">
            <a:solidFill>
              <a:srgbClr val="062460"/>
            </a:solidFill>
            <a:prstDash val="solid"/>
            <a:miter lim="800000"/>
          </a:ln>
          <a:effectLst/>
        </p:spPr>
      </p:cxnSp>
      <p:sp>
        <p:nvSpPr>
          <p:cNvPr id="5" name="MH_Other_11"/>
          <p:cNvSpPr/>
          <p:nvPr>
            <p:custDataLst>
              <p:tags r:id="rId2"/>
            </p:custDataLst>
          </p:nvPr>
        </p:nvSpPr>
        <p:spPr>
          <a:xfrm flipV="1">
            <a:off x="5132388" y="2295525"/>
            <a:ext cx="163512" cy="166688"/>
          </a:xfrm>
          <a:prstGeom prst="ellipse">
            <a:avLst/>
          </a:prstGeom>
          <a:solidFill>
            <a:srgbClr val="062460"/>
          </a:solidFill>
          <a:ln w="12700" cap="flat" cmpd="sng" algn="ctr">
            <a:solidFill>
              <a:srgbClr val="58A6DA"/>
            </a:solidFill>
            <a:prstDash val="solid"/>
            <a:miter lim="800000"/>
          </a:ln>
          <a:effectLst/>
        </p:spPr>
        <p:txBody>
          <a:bodyPr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cxnSp>
        <p:nvCxnSpPr>
          <p:cNvPr id="9" name="MH_Other_12"/>
          <p:cNvCxnSpPr>
            <a:stCxn id="5" idx="0"/>
          </p:cNvCxnSpPr>
          <p:nvPr>
            <p:custDataLst>
              <p:tags r:id="rId3"/>
            </p:custDataLst>
          </p:nvPr>
        </p:nvCxnSpPr>
        <p:spPr>
          <a:xfrm flipH="1">
            <a:off x="5214620" y="2453959"/>
            <a:ext cx="0" cy="363537"/>
          </a:xfrm>
          <a:prstGeom prst="straightConnector1">
            <a:avLst/>
          </a:prstGeom>
          <a:noFill/>
          <a:ln w="6350" cap="flat" cmpd="sng" algn="ctr">
            <a:solidFill>
              <a:srgbClr val="062460"/>
            </a:solidFill>
            <a:prstDash val="solid"/>
            <a:miter lim="800000"/>
            <a:tailEnd type="triangle"/>
          </a:ln>
          <a:effectLst/>
        </p:spPr>
      </p:cxnSp>
      <p:sp>
        <p:nvSpPr>
          <p:cNvPr id="11" name="Content Placeholder 2"/>
          <p:cNvSpPr txBox="1"/>
          <p:nvPr/>
        </p:nvSpPr>
        <p:spPr>
          <a:xfrm>
            <a:off x="3477101" y="3056890"/>
            <a:ext cx="3024664" cy="11149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450975" rtl="0" eaLnBrk="1" fontAlgn="auto" latinLnBrk="0" hangingPunct="1">
              <a:lnSpc>
                <a:spcPct val="120000"/>
              </a:lnSpc>
              <a:spcBef>
                <a:spcPts val="0"/>
              </a:spcBef>
              <a:spcAft>
                <a:spcPts val="0"/>
              </a:spcAft>
              <a:buClrTx/>
              <a:buSzTx/>
              <a:buFont typeface="Arial" panose="020B0604020202020204" pitchFamily="34" charset="0"/>
              <a:buNone/>
              <a:defRPr/>
            </a:pPr>
            <a:r>
              <a:rPr sz="105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项目经费决算表（附件3）须提供经单位财务部门审核盖章的项目经费使用记账明细清单等财务凭证；应附大额财务票据及凭证，</a:t>
            </a:r>
            <a:r>
              <a:rPr sz="105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所附票据金额应不低于总经费的80%）</a:t>
            </a:r>
            <a:r>
              <a:rPr sz="105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sz="105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如经费有结余，须提供经单位财务部门审核盖章的结余经费用途明细</a:t>
            </a:r>
            <a:endParaRPr kumimoji="0" lang="en-US" altLang="zh-CN" sz="105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MH_Other_7"/>
          <p:cNvSpPr/>
          <p:nvPr>
            <p:custDataLst>
              <p:tags r:id="rId4"/>
            </p:custDataLst>
          </p:nvPr>
        </p:nvSpPr>
        <p:spPr>
          <a:xfrm>
            <a:off x="6559550" y="2309814"/>
            <a:ext cx="165100" cy="165100"/>
          </a:xfrm>
          <a:prstGeom prst="ellipse">
            <a:avLst/>
          </a:prstGeom>
          <a:solidFill>
            <a:srgbClr val="062460"/>
          </a:solidFill>
          <a:ln w="12700" cap="flat" cmpd="sng" algn="ctr">
            <a:solidFill>
              <a:srgbClr val="58A6DA"/>
            </a:solidFill>
            <a:prstDash val="solid"/>
            <a:miter lim="800000"/>
          </a:ln>
          <a:effectLst/>
        </p:spPr>
        <p:txBody>
          <a:bodyPr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cxnSp>
        <p:nvCxnSpPr>
          <p:cNvPr id="14" name="MH_Other_8"/>
          <p:cNvCxnSpPr>
            <a:stCxn id="10" idx="0"/>
          </p:cNvCxnSpPr>
          <p:nvPr>
            <p:custDataLst>
              <p:tags r:id="rId5"/>
            </p:custDataLst>
          </p:nvPr>
        </p:nvCxnSpPr>
        <p:spPr>
          <a:xfrm flipV="1">
            <a:off x="6642100" y="1938020"/>
            <a:ext cx="0" cy="363538"/>
          </a:xfrm>
          <a:prstGeom prst="straightConnector1">
            <a:avLst/>
          </a:prstGeom>
          <a:noFill/>
          <a:ln w="6350" cap="flat" cmpd="sng" algn="ctr">
            <a:solidFill>
              <a:srgbClr val="062460"/>
            </a:solidFill>
            <a:prstDash val="solid"/>
            <a:miter lim="800000"/>
            <a:tailEnd type="triangle"/>
          </a:ln>
          <a:effectLst/>
        </p:spPr>
      </p:cxnSp>
      <p:sp>
        <p:nvSpPr>
          <p:cNvPr id="18" name="MH_Other_5"/>
          <p:cNvSpPr/>
          <p:nvPr>
            <p:custDataLst>
              <p:tags r:id="rId6"/>
            </p:custDataLst>
          </p:nvPr>
        </p:nvSpPr>
        <p:spPr>
          <a:xfrm>
            <a:off x="3703638" y="2309814"/>
            <a:ext cx="165100" cy="165100"/>
          </a:xfrm>
          <a:prstGeom prst="ellipse">
            <a:avLst/>
          </a:prstGeom>
          <a:solidFill>
            <a:srgbClr val="062460"/>
          </a:solidFill>
          <a:ln w="12700" cap="flat" cmpd="sng" algn="ctr">
            <a:solidFill>
              <a:srgbClr val="58A6DA"/>
            </a:solidFill>
            <a:prstDash val="solid"/>
            <a:miter lim="800000"/>
          </a:ln>
          <a:effectLst/>
        </p:spPr>
        <p:txBody>
          <a:bodyPr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cxnSp>
        <p:nvCxnSpPr>
          <p:cNvPr id="19" name="MH_Other_6"/>
          <p:cNvCxnSpPr>
            <a:stCxn id="18" idx="0"/>
          </p:cNvCxnSpPr>
          <p:nvPr>
            <p:custDataLst>
              <p:tags r:id="rId7"/>
            </p:custDataLst>
          </p:nvPr>
        </p:nvCxnSpPr>
        <p:spPr>
          <a:xfrm flipV="1">
            <a:off x="3786188" y="1938020"/>
            <a:ext cx="0" cy="363538"/>
          </a:xfrm>
          <a:prstGeom prst="straightConnector1">
            <a:avLst/>
          </a:prstGeom>
          <a:noFill/>
          <a:ln w="6350" cap="flat" cmpd="sng" algn="ctr">
            <a:solidFill>
              <a:srgbClr val="062460"/>
            </a:solidFill>
            <a:prstDash val="solid"/>
            <a:miter lim="800000"/>
            <a:tailEnd type="triangle"/>
          </a:ln>
          <a:effectLst/>
        </p:spPr>
      </p:cxnSp>
      <p:sp>
        <p:nvSpPr>
          <p:cNvPr id="23" name="MH_Other_9"/>
          <p:cNvSpPr/>
          <p:nvPr>
            <p:custDataLst>
              <p:tags r:id="rId8"/>
            </p:custDataLst>
          </p:nvPr>
        </p:nvSpPr>
        <p:spPr>
          <a:xfrm flipV="1">
            <a:off x="2274888" y="2295525"/>
            <a:ext cx="165100" cy="166688"/>
          </a:xfrm>
          <a:prstGeom prst="ellipse">
            <a:avLst/>
          </a:prstGeom>
          <a:solidFill>
            <a:srgbClr val="062460"/>
          </a:solidFill>
          <a:ln w="12700" cap="flat" cmpd="sng" algn="ctr">
            <a:solidFill>
              <a:srgbClr val="58A6DA"/>
            </a:solidFill>
            <a:prstDash val="solid"/>
            <a:miter lim="800000"/>
          </a:ln>
          <a:effectLst/>
        </p:spPr>
        <p:txBody>
          <a:bodyPr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cxnSp>
        <p:nvCxnSpPr>
          <p:cNvPr id="27" name="MH_Other_10"/>
          <p:cNvCxnSpPr>
            <a:stCxn id="23" idx="0"/>
          </p:cNvCxnSpPr>
          <p:nvPr>
            <p:custDataLst>
              <p:tags r:id="rId9"/>
            </p:custDataLst>
          </p:nvPr>
        </p:nvCxnSpPr>
        <p:spPr>
          <a:xfrm flipH="1">
            <a:off x="2357438" y="2453959"/>
            <a:ext cx="0" cy="363537"/>
          </a:xfrm>
          <a:prstGeom prst="straightConnector1">
            <a:avLst/>
          </a:prstGeom>
          <a:noFill/>
          <a:ln w="6350" cap="flat" cmpd="sng" algn="ctr">
            <a:solidFill>
              <a:srgbClr val="062460"/>
            </a:solidFill>
            <a:prstDash val="solid"/>
            <a:miter lim="800000"/>
            <a:tailEnd type="triangle"/>
          </a:ln>
          <a:effectLst/>
        </p:spPr>
      </p:cxnSp>
      <p:sp>
        <p:nvSpPr>
          <p:cNvPr id="28" name="MH_Other_3"/>
          <p:cNvSpPr/>
          <p:nvPr>
            <p:custDataLst>
              <p:tags r:id="rId10"/>
            </p:custDataLst>
          </p:nvPr>
        </p:nvSpPr>
        <p:spPr>
          <a:xfrm>
            <a:off x="993776" y="2309814"/>
            <a:ext cx="163513" cy="165100"/>
          </a:xfrm>
          <a:prstGeom prst="ellipse">
            <a:avLst/>
          </a:prstGeom>
          <a:solidFill>
            <a:srgbClr val="062460"/>
          </a:solidFill>
          <a:ln w="12700" cap="flat" cmpd="sng" algn="ctr">
            <a:solidFill>
              <a:srgbClr val="58A6DA"/>
            </a:solidFill>
            <a:prstDash val="solid"/>
            <a:miter lim="800000"/>
          </a:ln>
          <a:effectLst/>
        </p:spPr>
        <p:txBody>
          <a:bodyPr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cxnSp>
        <p:nvCxnSpPr>
          <p:cNvPr id="29" name="MH_Other_4"/>
          <p:cNvCxnSpPr>
            <a:stCxn id="28" idx="0"/>
          </p:cNvCxnSpPr>
          <p:nvPr>
            <p:custDataLst>
              <p:tags r:id="rId11"/>
            </p:custDataLst>
          </p:nvPr>
        </p:nvCxnSpPr>
        <p:spPr>
          <a:xfrm flipH="1" flipV="1">
            <a:off x="1075373" y="1938020"/>
            <a:ext cx="0" cy="363538"/>
          </a:xfrm>
          <a:prstGeom prst="straightConnector1">
            <a:avLst/>
          </a:prstGeom>
          <a:noFill/>
          <a:ln w="6350" cap="flat" cmpd="sng" algn="ctr">
            <a:solidFill>
              <a:srgbClr val="062460"/>
            </a:solidFill>
            <a:prstDash val="solid"/>
            <a:miter lim="800000"/>
            <a:tailEnd type="triangle"/>
          </a:ln>
          <a:effectLst/>
        </p:spPr>
      </p:cxnSp>
      <p:sp>
        <p:nvSpPr>
          <p:cNvPr id="31" name="Content Placeholder 2"/>
          <p:cNvSpPr txBox="1"/>
          <p:nvPr/>
        </p:nvSpPr>
        <p:spPr>
          <a:xfrm>
            <a:off x="60484" y="1336675"/>
            <a:ext cx="2030254" cy="2933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450975" rtl="0" eaLnBrk="1" fontAlgn="auto" latinLnBrk="0" hangingPunct="1">
              <a:lnSpc>
                <a:spcPct val="120000"/>
              </a:lnSpc>
              <a:spcBef>
                <a:spcPts val="0"/>
              </a:spcBef>
              <a:spcAft>
                <a:spcPts val="0"/>
              </a:spcAft>
              <a:buClrTx/>
              <a:buSzTx/>
              <a:buFont typeface="Arial" panose="020B0604020202020204" pitchFamily="34" charset="0"/>
              <a:buNone/>
              <a:defRPr/>
            </a:pPr>
            <a:r>
              <a:rPr kumimoji="0"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项目验收申请表</a:t>
            </a:r>
            <a:endParaRPr kumimoji="0"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MH_Other_11"/>
          <p:cNvSpPr/>
          <p:nvPr>
            <p:custDataLst>
              <p:tags r:id="rId12"/>
            </p:custDataLst>
          </p:nvPr>
        </p:nvSpPr>
        <p:spPr>
          <a:xfrm flipV="1">
            <a:off x="7853363" y="2295525"/>
            <a:ext cx="163512" cy="166688"/>
          </a:xfrm>
          <a:prstGeom prst="ellipse">
            <a:avLst/>
          </a:prstGeom>
          <a:solidFill>
            <a:srgbClr val="062460"/>
          </a:solidFill>
          <a:ln w="12700" cap="flat" cmpd="sng" algn="ctr">
            <a:solidFill>
              <a:srgbClr val="58A6DA"/>
            </a:solidFill>
            <a:prstDash val="solid"/>
            <a:miter lim="800000"/>
          </a:ln>
          <a:effectLst/>
        </p:spPr>
        <p:txBody>
          <a:bodyPr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cxnSp>
        <p:nvCxnSpPr>
          <p:cNvPr id="34" name="MH_Other_12"/>
          <p:cNvCxnSpPr>
            <a:stCxn id="33" idx="0"/>
          </p:cNvCxnSpPr>
          <p:nvPr>
            <p:custDataLst>
              <p:tags r:id="rId13"/>
            </p:custDataLst>
          </p:nvPr>
        </p:nvCxnSpPr>
        <p:spPr>
          <a:xfrm flipH="1">
            <a:off x="7935595" y="2453959"/>
            <a:ext cx="0" cy="363537"/>
          </a:xfrm>
          <a:prstGeom prst="straightConnector1">
            <a:avLst/>
          </a:prstGeom>
          <a:noFill/>
          <a:ln w="6350" cap="flat" cmpd="sng" algn="ctr">
            <a:solidFill>
              <a:srgbClr val="062460"/>
            </a:solidFill>
            <a:prstDash val="solid"/>
            <a:miter lim="800000"/>
            <a:tailEnd type="triangle"/>
          </a:ln>
          <a:effectLst/>
        </p:spPr>
      </p:cxnSp>
      <p:sp>
        <p:nvSpPr>
          <p:cNvPr id="36" name="Content Placeholder 2"/>
          <p:cNvSpPr txBox="1"/>
          <p:nvPr/>
        </p:nvSpPr>
        <p:spPr>
          <a:xfrm>
            <a:off x="6501289" y="3056890"/>
            <a:ext cx="2491740" cy="10334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450975" rtl="0" eaLnBrk="1" fontAlgn="auto" latinLnBrk="0" hangingPunct="1">
              <a:lnSpc>
                <a:spcPct val="120000"/>
              </a:lnSpc>
              <a:spcBef>
                <a:spcPts val="0"/>
              </a:spcBef>
              <a:spcAft>
                <a:spcPts val="0"/>
              </a:spcAft>
              <a:buClrTx/>
              <a:buSzTx/>
              <a:buFont typeface="Arial" panose="020B0604020202020204" pitchFamily="34" charset="0"/>
              <a:buNone/>
              <a:defRPr/>
            </a:pPr>
            <a:r>
              <a:rPr sz="105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mn-ea"/>
              </a:rPr>
              <a:t>项目完成有关证明材料：检测报告、申请（授权）专利、成果鉴定、产品（行业）标准、用户使用报告、计算机软件著作权、论文、证明新品种、新工艺、新方法、新材料、新装置等材料</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38" name="文本框 37"/>
          <p:cNvSpPr txBox="1"/>
          <p:nvPr/>
        </p:nvSpPr>
        <p:spPr>
          <a:xfrm>
            <a:off x="765494" y="1630046"/>
            <a:ext cx="619125" cy="247650"/>
          </a:xfrm>
          <a:prstGeom prst="rect">
            <a:avLst/>
          </a:prstGeom>
          <a:noFill/>
        </p:spPr>
        <p:txBody>
          <a:bodyPr>
            <a:spAutoFit/>
          </a:bodyPr>
          <a:lstStyle/>
          <a:p>
            <a:pPr algn="ctr" defTabSz="914400">
              <a:defRPr/>
            </a:pPr>
            <a:r>
              <a:rPr lang="en-US" sz="1015" dirty="0">
                <a:solidFill>
                  <a:prstClr val="black"/>
                </a:solidFill>
                <a:latin typeface="Calibri" panose="020F0502020204030204"/>
              </a:rPr>
              <a:t>1</a:t>
            </a:r>
            <a:endParaRPr lang="en-US" sz="1015" dirty="0">
              <a:solidFill>
                <a:prstClr val="black"/>
              </a:solidFill>
              <a:latin typeface="Calibri" panose="020F0502020204030204"/>
            </a:endParaRPr>
          </a:p>
        </p:txBody>
      </p:sp>
      <p:sp>
        <p:nvSpPr>
          <p:cNvPr id="39" name="文本框 38"/>
          <p:cNvSpPr txBox="1"/>
          <p:nvPr/>
        </p:nvSpPr>
        <p:spPr>
          <a:xfrm>
            <a:off x="2047876" y="2847975"/>
            <a:ext cx="619125" cy="247650"/>
          </a:xfrm>
          <a:prstGeom prst="rect">
            <a:avLst/>
          </a:prstGeom>
          <a:noFill/>
        </p:spPr>
        <p:txBody>
          <a:bodyPr>
            <a:spAutoFit/>
          </a:bodyPr>
          <a:lstStyle/>
          <a:p>
            <a:pPr algn="ctr" defTabSz="914400">
              <a:defRPr/>
            </a:pPr>
            <a:r>
              <a:rPr lang="en-US" sz="1015" dirty="0">
                <a:solidFill>
                  <a:prstClr val="black"/>
                </a:solidFill>
                <a:latin typeface="Calibri" panose="020F0502020204030204"/>
              </a:rPr>
              <a:t>2</a:t>
            </a:r>
            <a:endParaRPr lang="en-US" sz="1015" dirty="0">
              <a:solidFill>
                <a:prstClr val="black"/>
              </a:solidFill>
              <a:latin typeface="Calibri" panose="020F0502020204030204"/>
            </a:endParaRPr>
          </a:p>
        </p:txBody>
      </p:sp>
      <p:sp>
        <p:nvSpPr>
          <p:cNvPr id="40" name="文本框 39"/>
          <p:cNvSpPr txBox="1"/>
          <p:nvPr/>
        </p:nvSpPr>
        <p:spPr>
          <a:xfrm>
            <a:off x="3476944" y="1670051"/>
            <a:ext cx="617537" cy="247650"/>
          </a:xfrm>
          <a:prstGeom prst="rect">
            <a:avLst/>
          </a:prstGeom>
          <a:noFill/>
        </p:spPr>
        <p:txBody>
          <a:bodyPr>
            <a:spAutoFit/>
          </a:bodyPr>
          <a:lstStyle/>
          <a:p>
            <a:pPr algn="ctr" defTabSz="914400">
              <a:defRPr/>
            </a:pPr>
            <a:r>
              <a:rPr lang="en-US" altLang="zh-CN" sz="1015" dirty="0">
                <a:solidFill>
                  <a:prstClr val="black"/>
                </a:solidFill>
                <a:latin typeface="Calibri" panose="020F0502020204030204"/>
              </a:rPr>
              <a:t>3</a:t>
            </a:r>
            <a:endParaRPr lang="zh-CN" altLang="en-US" sz="1015" dirty="0">
              <a:solidFill>
                <a:prstClr val="black"/>
              </a:solidFill>
              <a:latin typeface="Calibri" panose="020F0502020204030204"/>
            </a:endParaRPr>
          </a:p>
        </p:txBody>
      </p:sp>
      <p:sp>
        <p:nvSpPr>
          <p:cNvPr id="41" name="文本框 40"/>
          <p:cNvSpPr txBox="1"/>
          <p:nvPr/>
        </p:nvSpPr>
        <p:spPr>
          <a:xfrm>
            <a:off x="6333173" y="1695292"/>
            <a:ext cx="617538" cy="247650"/>
          </a:xfrm>
          <a:prstGeom prst="rect">
            <a:avLst/>
          </a:prstGeom>
          <a:noFill/>
        </p:spPr>
        <p:txBody>
          <a:bodyPr>
            <a:spAutoFit/>
          </a:bodyPr>
          <a:lstStyle/>
          <a:p>
            <a:pPr algn="ctr" defTabSz="914400">
              <a:defRPr/>
            </a:pPr>
            <a:r>
              <a:rPr lang="en-US" sz="1015" dirty="0">
                <a:solidFill>
                  <a:prstClr val="black"/>
                </a:solidFill>
                <a:latin typeface="Calibri" panose="020F0502020204030204"/>
              </a:rPr>
              <a:t>5</a:t>
            </a:r>
            <a:endParaRPr lang="en-US" sz="1015" dirty="0">
              <a:solidFill>
                <a:prstClr val="black"/>
              </a:solidFill>
              <a:latin typeface="Calibri" panose="020F0502020204030204"/>
            </a:endParaRPr>
          </a:p>
        </p:txBody>
      </p:sp>
      <p:sp>
        <p:nvSpPr>
          <p:cNvPr id="42" name="文本框 41"/>
          <p:cNvSpPr txBox="1"/>
          <p:nvPr/>
        </p:nvSpPr>
        <p:spPr>
          <a:xfrm>
            <a:off x="4904106" y="2808447"/>
            <a:ext cx="619125" cy="247650"/>
          </a:xfrm>
          <a:prstGeom prst="rect">
            <a:avLst/>
          </a:prstGeom>
          <a:noFill/>
        </p:spPr>
        <p:txBody>
          <a:bodyPr>
            <a:spAutoFit/>
          </a:bodyPr>
          <a:lstStyle/>
          <a:p>
            <a:pPr algn="ctr" defTabSz="914400">
              <a:defRPr/>
            </a:pPr>
            <a:r>
              <a:rPr lang="en-US" sz="1015" dirty="0">
                <a:solidFill>
                  <a:prstClr val="black"/>
                </a:solidFill>
                <a:latin typeface="Calibri" panose="020F0502020204030204"/>
              </a:rPr>
              <a:t>4</a:t>
            </a:r>
            <a:endParaRPr lang="en-US" sz="1015" dirty="0">
              <a:solidFill>
                <a:prstClr val="black"/>
              </a:solidFill>
              <a:latin typeface="Calibri" panose="020F0502020204030204"/>
            </a:endParaRPr>
          </a:p>
        </p:txBody>
      </p:sp>
      <p:sp>
        <p:nvSpPr>
          <p:cNvPr id="43" name="文本框 42"/>
          <p:cNvSpPr txBox="1"/>
          <p:nvPr/>
        </p:nvSpPr>
        <p:spPr>
          <a:xfrm>
            <a:off x="7624763" y="2808447"/>
            <a:ext cx="619125" cy="247650"/>
          </a:xfrm>
          <a:prstGeom prst="rect">
            <a:avLst/>
          </a:prstGeom>
          <a:noFill/>
        </p:spPr>
        <p:txBody>
          <a:bodyPr>
            <a:spAutoFit/>
          </a:bodyPr>
          <a:lstStyle/>
          <a:p>
            <a:pPr algn="ctr" defTabSz="914400">
              <a:defRPr/>
            </a:pPr>
            <a:r>
              <a:rPr lang="en-US" sz="1015" dirty="0">
                <a:solidFill>
                  <a:prstClr val="black"/>
                </a:solidFill>
                <a:latin typeface="Calibri" panose="020F0502020204030204"/>
              </a:rPr>
              <a:t>6</a:t>
            </a:r>
            <a:endParaRPr lang="en-US" sz="1015" dirty="0">
              <a:solidFill>
                <a:prstClr val="black"/>
              </a:solidFill>
              <a:latin typeface="Calibri" panose="020F0502020204030204"/>
            </a:endParaRPr>
          </a:p>
        </p:txBody>
      </p:sp>
      <p:sp>
        <p:nvSpPr>
          <p:cNvPr id="56" name="Content Placeholder 2"/>
          <p:cNvSpPr txBox="1"/>
          <p:nvPr/>
        </p:nvSpPr>
        <p:spPr>
          <a:xfrm>
            <a:off x="1293019" y="3084513"/>
            <a:ext cx="2128838" cy="5910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450975" rtl="0" eaLnBrk="1" fontAlgn="auto" latinLnBrk="0" hangingPunct="1">
              <a:lnSpc>
                <a:spcPct val="120000"/>
              </a:lnSpc>
              <a:spcBef>
                <a:spcPts val="0"/>
              </a:spcBef>
              <a:spcAft>
                <a:spcPts val="0"/>
              </a:spcAft>
              <a:buClrTx/>
              <a:buSzTx/>
              <a:buFont typeface="Arial" panose="020B0604020202020204" pitchFamily="34" charset="0"/>
              <a:buNone/>
              <a:defRPr/>
            </a:pPr>
            <a:r>
              <a:rPr sz="105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mn-ea"/>
              </a:rPr>
              <a:t>项目合同书复印件（承担单位审核与原件一致后盖章）</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7" name="Content Placeholder 2"/>
          <p:cNvSpPr txBox="1"/>
          <p:nvPr/>
        </p:nvSpPr>
        <p:spPr>
          <a:xfrm>
            <a:off x="5494973" y="975678"/>
            <a:ext cx="2521744" cy="6543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450975" rtl="0" eaLnBrk="1" fontAlgn="auto" latinLnBrk="0" hangingPunct="1">
              <a:lnSpc>
                <a:spcPct val="120000"/>
              </a:lnSpc>
              <a:spcBef>
                <a:spcPts val="0"/>
              </a:spcBef>
              <a:spcAft>
                <a:spcPts val="0"/>
              </a:spcAft>
              <a:buClrTx/>
              <a:buSzTx/>
              <a:buFont typeface="Arial" panose="020B0604020202020204" pitchFamily="34" charset="0"/>
              <a:buNone/>
              <a:defRPr/>
            </a:pPr>
            <a:r>
              <a:rPr sz="105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有收入项目需填写项目经济效益汇总表</a:t>
            </a:r>
            <a:r>
              <a:rPr sz="105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并提供收入明细表、发票等证明材料</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8" name="Content Placeholder 2"/>
          <p:cNvSpPr txBox="1"/>
          <p:nvPr/>
        </p:nvSpPr>
        <p:spPr>
          <a:xfrm>
            <a:off x="2702719" y="1337151"/>
            <a:ext cx="2201228" cy="2928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450975" rtl="0" eaLnBrk="1" fontAlgn="auto" latinLnBrk="0" hangingPunct="1">
              <a:lnSpc>
                <a:spcPct val="120000"/>
              </a:lnSpc>
              <a:spcBef>
                <a:spcPts val="0"/>
              </a:spcBef>
              <a:spcAft>
                <a:spcPts val="0"/>
              </a:spcAft>
              <a:buClrTx/>
              <a:buSzTx/>
              <a:buFont typeface="Arial" panose="020B0604020202020204" pitchFamily="34" charset="0"/>
              <a:buNone/>
              <a:defRPr/>
            </a:pPr>
            <a:r>
              <a:rPr sz="105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项目执行情况总结报告</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descr="jyLOGO-2"/>
          <p:cNvPicPr>
            <a:picLocks noChangeAspect="1"/>
          </p:cNvPicPr>
          <p:nvPr/>
        </p:nvPicPr>
        <p:blipFill>
          <a:blip r:embed="rId14"/>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1"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par>
                                <p:cTn id="47" presetID="22" presetClass="entr" presetSubtype="1"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500"/>
                                        <p:tgtEl>
                                          <p:spTgt spid="34"/>
                                        </p:tgtEl>
                                      </p:cBhvr>
                                    </p:animEffect>
                                  </p:childTnLst>
                                </p:cTn>
                              </p:par>
                              <p:par>
                                <p:cTn id="50" presetID="2" presetClass="entr" presetSubtype="4" decel="10000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par>
                                <p:cTn id="54" presetID="2" presetClass="entr" presetSubtype="1" decel="10000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0-#ppt_h/2"/>
                                          </p:val>
                                        </p:tav>
                                        <p:tav tm="100000">
                                          <p:val>
                                            <p:strVal val="#ppt_y"/>
                                          </p:val>
                                        </p:tav>
                                      </p:tavLst>
                                    </p:anim>
                                  </p:childTnLst>
                                </p:cTn>
                              </p:par>
                              <p:par>
                                <p:cTn id="58" presetID="2" presetClass="entr" presetSubtype="4" decel="10000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ppt_x"/>
                                          </p:val>
                                        </p:tav>
                                        <p:tav tm="100000">
                                          <p:val>
                                            <p:strVal val="#ppt_x"/>
                                          </p:val>
                                        </p:tav>
                                      </p:tavLst>
                                    </p:anim>
                                    <p:anim calcmode="lin" valueType="num">
                                      <p:cBhvr additive="base">
                                        <p:cTn id="65" dur="500" fill="hold"/>
                                        <p:tgtEl>
                                          <p:spTgt spid="42"/>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fill="hold"/>
                                        <p:tgtEl>
                                          <p:spTgt spid="41"/>
                                        </p:tgtEl>
                                        <p:attrNameLst>
                                          <p:attrName>ppt_x</p:attrName>
                                        </p:attrNameLst>
                                      </p:cBhvr>
                                      <p:tavLst>
                                        <p:tav tm="0">
                                          <p:val>
                                            <p:strVal val="#ppt_x"/>
                                          </p:val>
                                        </p:tav>
                                        <p:tav tm="100000">
                                          <p:val>
                                            <p:strVal val="#ppt_x"/>
                                          </p:val>
                                        </p:tav>
                                      </p:tavLst>
                                    </p:anim>
                                    <p:anim calcmode="lin" valueType="num">
                                      <p:cBhvr additive="base">
                                        <p:cTn id="69" dur="500" fill="hold"/>
                                        <p:tgtEl>
                                          <p:spTgt spid="41"/>
                                        </p:tgtEl>
                                        <p:attrNameLst>
                                          <p:attrName>ppt_y</p:attrName>
                                        </p:attrNameLst>
                                      </p:cBhvr>
                                      <p:tavLst>
                                        <p:tav tm="0">
                                          <p:val>
                                            <p:strVal val="1+#ppt_h/2"/>
                                          </p:val>
                                        </p:tav>
                                        <p:tav tm="100000">
                                          <p:val>
                                            <p:strVal val="#ppt_y"/>
                                          </p:val>
                                        </p:tav>
                                      </p:tavLst>
                                    </p:anim>
                                  </p:childTnLst>
                                </p:cTn>
                              </p:par>
                              <p:par>
                                <p:cTn id="70" presetID="2" presetClass="entr" presetSubtype="1" decel="10000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additive="base">
                                        <p:cTn id="72" dur="500" fill="hold"/>
                                        <p:tgtEl>
                                          <p:spTgt spid="43"/>
                                        </p:tgtEl>
                                        <p:attrNameLst>
                                          <p:attrName>ppt_x</p:attrName>
                                        </p:attrNameLst>
                                      </p:cBhvr>
                                      <p:tavLst>
                                        <p:tav tm="0">
                                          <p:val>
                                            <p:strVal val="#ppt_x"/>
                                          </p:val>
                                        </p:tav>
                                        <p:tav tm="100000">
                                          <p:val>
                                            <p:strVal val="#ppt_x"/>
                                          </p:val>
                                        </p:tav>
                                      </p:tavLst>
                                    </p:anim>
                                    <p:anim calcmode="lin" valueType="num">
                                      <p:cBhvr additive="base">
                                        <p:cTn id="73"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10" grpId="0" bldLvl="0" animBg="1"/>
      <p:bldP spid="18" grpId="0" bldLvl="0" animBg="1"/>
      <p:bldP spid="23" grpId="0" bldLvl="0" animBg="1"/>
      <p:bldP spid="28" grpId="0" bldLvl="0" animBg="1"/>
      <p:bldP spid="33" grpId="0" bldLvl="0" animBg="1"/>
      <p:bldP spid="38" grpId="0"/>
      <p:bldP spid="39"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140075" cy="492125"/>
          </a:xfrm>
          <a:solidFill>
            <a:srgbClr val="062460"/>
          </a:solidFill>
        </p:spPr>
        <p:txBody>
          <a:bodyPr>
            <a:normAutofit/>
          </a:bodyPr>
          <a:p>
            <a:r>
              <a:rPr lang="en-US" altLang="zh-CN" sz="2400">
                <a:solidFill>
                  <a:schemeClr val="bg1"/>
                </a:solidFill>
              </a:rPr>
              <a:t>1.2  </a:t>
            </a:r>
            <a:r>
              <a:rPr lang="zh-CN" altLang="en-US" sz="2400">
                <a:solidFill>
                  <a:schemeClr val="bg1"/>
                </a:solidFill>
              </a:rPr>
              <a:t>重大验收资料</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62" name="图片 61"/>
          <p:cNvPicPr>
            <a:picLocks noChangeAspect="1"/>
          </p:cNvPicPr>
          <p:nvPr/>
        </p:nvPicPr>
        <p:blipFill>
          <a:blip r:embed="rId1"/>
          <a:stretch>
            <a:fillRect/>
          </a:stretch>
        </p:blipFill>
        <p:spPr>
          <a:xfrm>
            <a:off x="1006475" y="715010"/>
            <a:ext cx="7202170" cy="4053205"/>
          </a:xfrm>
          <a:prstGeom prst="rect">
            <a:avLst/>
          </a:prstGeom>
        </p:spPr>
      </p:pic>
      <p:pic>
        <p:nvPicPr>
          <p:cNvPr id="4" name="图片 3" descr="jyLOGO-2"/>
          <p:cNvPicPr>
            <a:picLocks noChangeAspect="1"/>
          </p:cNvPicPr>
          <p:nvPr/>
        </p:nvPicPr>
        <p:blipFill>
          <a:blip r:embed="rId2"/>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140075" cy="492125"/>
          </a:xfrm>
          <a:solidFill>
            <a:srgbClr val="062460"/>
          </a:solidFill>
        </p:spPr>
        <p:txBody>
          <a:bodyPr>
            <a:normAutofit/>
          </a:bodyPr>
          <a:p>
            <a:r>
              <a:rPr lang="en-US" altLang="zh-CN" sz="2400">
                <a:solidFill>
                  <a:schemeClr val="bg1"/>
                </a:solidFill>
              </a:rPr>
              <a:t>1.3  </a:t>
            </a:r>
            <a:r>
              <a:rPr lang="zh-CN" altLang="en-US" sz="2400">
                <a:solidFill>
                  <a:schemeClr val="bg1"/>
                </a:solidFill>
              </a:rPr>
              <a:t>项目延期</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cxnSp>
        <p:nvCxnSpPr>
          <p:cNvPr id="4" name="直接连接符 3"/>
          <p:cNvCxnSpPr/>
          <p:nvPr>
            <p:custDataLst>
              <p:tags r:id="rId1"/>
            </p:custDataLst>
          </p:nvPr>
        </p:nvCxnSpPr>
        <p:spPr>
          <a:xfrm>
            <a:off x="2467022" y="2409502"/>
            <a:ext cx="5181553" cy="0"/>
          </a:xfrm>
          <a:prstGeom prst="line">
            <a:avLst/>
          </a:prstGeom>
          <a:ln w="127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2"/>
            </p:custDataLst>
          </p:nvPr>
        </p:nvCxnSpPr>
        <p:spPr>
          <a:xfrm>
            <a:off x="2468250" y="4100260"/>
            <a:ext cx="5132439" cy="4911"/>
          </a:xfrm>
          <a:prstGeom prst="line">
            <a:avLst/>
          </a:prstGeom>
          <a:ln w="12700">
            <a:solidFill>
              <a:srgbClr val="C0C0C0"/>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855505" y="1077278"/>
            <a:ext cx="5349770" cy="1400983"/>
            <a:chOff x="1620484" y="2595064"/>
            <a:chExt cx="4857629" cy="600437"/>
          </a:xfrm>
        </p:grpSpPr>
        <p:sp>
          <p:nvSpPr>
            <p:cNvPr id="15" name="TextBox 20"/>
            <p:cNvSpPr txBox="1"/>
            <p:nvPr>
              <p:custDataLst>
                <p:tags r:id="rId3"/>
              </p:custDataLst>
            </p:nvPr>
          </p:nvSpPr>
          <p:spPr>
            <a:xfrm>
              <a:off x="2415150" y="2789938"/>
              <a:ext cx="4062963" cy="405563"/>
            </a:xfrm>
            <a:prstGeom prst="rect">
              <a:avLst/>
            </a:prstGeom>
            <a:noFill/>
          </p:spPr>
          <p:txBody>
            <a:bodyPr wrap="square" lIns="0" tIns="0" rIns="0" bIns="0" rtlCol="0" anchor="ctr" anchorCtr="0">
              <a:normAutofit/>
            </a:bodyPr>
            <a:p>
              <a:pPr algn="just">
                <a:lnSpc>
                  <a:spcPct val="140000"/>
                </a:lnSpc>
                <a:defRPr/>
              </a:pPr>
              <a:r>
                <a:rPr lang="zh-CN" sz="1350" noProof="1" dirty="0">
                  <a:solidFill>
                    <a:schemeClr val="tx1">
                      <a:lumMod val="65000"/>
                      <a:lumOff val="35000"/>
                    </a:schemeClr>
                  </a:solidFill>
                  <a:latin typeface="微软雅黑" panose="020B0503020204020204" pitchFamily="34" charset="-122"/>
                  <a:ea typeface="微软雅黑" panose="020B0503020204020204" pitchFamily="34" charset="-122"/>
                  <a:cs typeface="+mn-cs"/>
                </a:rPr>
                <a:t>项目因故不能按期验收的，需提出延期申请，报示范区工科委批准</a:t>
              </a:r>
              <a:endParaRPr lang="zh-CN" sz="1350" noProof="1"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47113" name="Rectangle 11"/>
            <p:cNvSpPr/>
            <p:nvPr>
              <p:custDataLst>
                <p:tags r:id="rId4"/>
              </p:custDataLst>
            </p:nvPr>
          </p:nvSpPr>
          <p:spPr>
            <a:xfrm>
              <a:off x="2415150" y="2595159"/>
              <a:ext cx="3507767" cy="314596"/>
            </a:xfrm>
            <a:prstGeom prst="rect">
              <a:avLst/>
            </a:prstGeom>
            <a:noFill/>
            <a:ln w="9525">
              <a:noFill/>
            </a:ln>
          </p:spPr>
          <p:txBody>
            <a:bodyPr wrap="square" lIns="0" rIns="0" anchor="ctr" anchorCtr="0"/>
            <a:p>
              <a:r>
                <a:rPr lang="zh-CN" altLang="zh-CN" sz="2000" b="1" dirty="0">
                  <a:solidFill>
                    <a:srgbClr val="062460"/>
                  </a:solidFill>
                  <a:latin typeface="微软雅黑" panose="020B0503020204020204" pitchFamily="34" charset="-122"/>
                  <a:ea typeface="微软雅黑" panose="020B0503020204020204" pitchFamily="34" charset="-122"/>
                </a:rPr>
                <a:t>提出延期申请</a:t>
              </a:r>
              <a:endParaRPr lang="zh-CN" altLang="zh-CN" sz="2000" b="1" dirty="0">
                <a:solidFill>
                  <a:srgbClr val="062460"/>
                </a:solidFill>
                <a:latin typeface="微软雅黑" panose="020B0503020204020204" pitchFamily="34" charset="-122"/>
                <a:ea typeface="微软雅黑" panose="020B0503020204020204" pitchFamily="34" charset="-122"/>
              </a:endParaRPr>
            </a:p>
          </p:txBody>
        </p:sp>
        <p:sp>
          <p:nvSpPr>
            <p:cNvPr id="51" name="任意多边形 50"/>
            <p:cNvSpPr/>
            <p:nvPr>
              <p:custDataLst>
                <p:tags r:id="rId5"/>
              </p:custDataLst>
            </p:nvPr>
          </p:nvSpPr>
          <p:spPr>
            <a:xfrm>
              <a:off x="1620484" y="2595064"/>
              <a:ext cx="588641" cy="570652"/>
            </a:xfrm>
            <a:custGeom>
              <a:avLst/>
              <a:gdLst>
                <a:gd name="connsiteX0" fmla="*/ 251680 w 638591"/>
                <a:gd name="connsiteY0" fmla="*/ 1 h 773823"/>
                <a:gd name="connsiteX1" fmla="*/ 638591 w 638591"/>
                <a:gd name="connsiteY1" fmla="*/ 386912 h 773823"/>
                <a:gd name="connsiteX2" fmla="*/ 251680 w 638591"/>
                <a:gd name="connsiteY2" fmla="*/ 773822 h 773823"/>
                <a:gd name="connsiteX3" fmla="*/ 0 w 638591"/>
                <a:gd name="connsiteY3" fmla="*/ 0 h 773823"/>
                <a:gd name="connsiteX4" fmla="*/ 251679 w 638591"/>
                <a:gd name="connsiteY4" fmla="*/ 0 h 773823"/>
                <a:gd name="connsiteX5" fmla="*/ 251679 w 638591"/>
                <a:gd name="connsiteY5" fmla="*/ 773823 h 773823"/>
                <a:gd name="connsiteX6" fmla="*/ 0 w 638591"/>
                <a:gd name="connsiteY6" fmla="*/ 773823 h 7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91" h="773823">
                  <a:moveTo>
                    <a:pt x="251680" y="1"/>
                  </a:moveTo>
                  <a:lnTo>
                    <a:pt x="638591" y="386912"/>
                  </a:lnTo>
                  <a:lnTo>
                    <a:pt x="251680" y="773822"/>
                  </a:lnTo>
                  <a:close/>
                  <a:moveTo>
                    <a:pt x="0" y="0"/>
                  </a:moveTo>
                  <a:lnTo>
                    <a:pt x="251679" y="0"/>
                  </a:lnTo>
                  <a:lnTo>
                    <a:pt x="251679" y="773823"/>
                  </a:lnTo>
                  <a:lnTo>
                    <a:pt x="0" y="773823"/>
                  </a:lnTo>
                  <a:close/>
                </a:path>
              </a:pathLst>
            </a:custGeom>
            <a:solidFill>
              <a:srgbClr val="0624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normAutofit/>
            </a:bodyPr>
            <a:p>
              <a:pPr algn="ctr" fontAlgn="base"/>
              <a:r>
                <a:rPr lang="en-US" altLang="zh-CN" sz="3200" b="1" strike="noStrike" noProof="1" dirty="0">
                  <a:solidFill>
                    <a:schemeClr val="bg1"/>
                  </a:solidFill>
                  <a:latin typeface="微软雅黑" panose="020B0503020204020204" pitchFamily="34" charset="-122"/>
                  <a:ea typeface="微软雅黑" panose="020B0503020204020204" pitchFamily="34" charset="-122"/>
                </a:rPr>
                <a:t>01</a:t>
              </a:r>
              <a:endParaRPr lang="en-US" altLang="zh-CN" sz="3200" b="1" strike="noStrike" noProof="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872740" y="2726288"/>
            <a:ext cx="5315390" cy="1378146"/>
            <a:chOff x="943737" y="4208042"/>
            <a:chExt cx="4566466" cy="590843"/>
          </a:xfrm>
        </p:grpSpPr>
        <p:sp>
          <p:nvSpPr>
            <p:cNvPr id="21" name="TextBox 53"/>
            <p:cNvSpPr txBox="1"/>
            <p:nvPr>
              <p:custDataLst>
                <p:tags r:id="rId6"/>
              </p:custDataLst>
            </p:nvPr>
          </p:nvSpPr>
          <p:spPr>
            <a:xfrm>
              <a:off x="1710207" y="4359135"/>
              <a:ext cx="3726517" cy="326687"/>
            </a:xfrm>
            <a:prstGeom prst="rect">
              <a:avLst/>
            </a:prstGeom>
            <a:noFill/>
          </p:spPr>
          <p:txBody>
            <a:bodyPr wrap="square" lIns="0" tIns="0" rIns="0" bIns="0" rtlCol="0" anchor="ctr" anchorCtr="0">
              <a:normAutofit/>
            </a:bodyPr>
            <a:p>
              <a:pPr algn="just">
                <a:defRPr/>
              </a:pPr>
              <a:r>
                <a:rPr lang="en-US" sz="1400" noProof="1" dirty="0">
                  <a:solidFill>
                    <a:schemeClr val="tx1">
                      <a:lumMod val="65000"/>
                      <a:lumOff val="35000"/>
                    </a:schemeClr>
                  </a:solidFill>
                  <a:sym typeface="+mn-ea"/>
                </a:rPr>
                <a:t>2018</a:t>
              </a:r>
              <a:r>
                <a:rPr lang="zh-CN" altLang="en-US" sz="1400" noProof="1" dirty="0">
                  <a:solidFill>
                    <a:schemeClr val="tx1">
                      <a:lumMod val="65000"/>
                      <a:lumOff val="35000"/>
                    </a:schemeClr>
                  </a:solidFill>
                  <a:sym typeface="+mn-ea"/>
                </a:rPr>
                <a:t>年已延期项目不能再次延期。</a:t>
              </a:r>
              <a:endParaRPr lang="zh-CN" altLang="en-US" sz="1400" noProof="1" dirty="0">
                <a:solidFill>
                  <a:schemeClr val="tx1">
                    <a:lumMod val="65000"/>
                    <a:lumOff val="35000"/>
                  </a:schemeClr>
                </a:solidFill>
                <a:sym typeface="+mn-ea"/>
              </a:endParaRPr>
            </a:p>
          </p:txBody>
        </p:sp>
        <p:sp>
          <p:nvSpPr>
            <p:cNvPr id="47117" name="Rectangle 11"/>
            <p:cNvSpPr/>
            <p:nvPr>
              <p:custDataLst>
                <p:tags r:id="rId7"/>
              </p:custDataLst>
            </p:nvPr>
          </p:nvSpPr>
          <p:spPr>
            <a:xfrm>
              <a:off x="1706765" y="4208042"/>
              <a:ext cx="3803438" cy="156866"/>
            </a:xfrm>
            <a:prstGeom prst="rect">
              <a:avLst/>
            </a:prstGeom>
            <a:noFill/>
            <a:ln w="9525">
              <a:noFill/>
            </a:ln>
          </p:spPr>
          <p:txBody>
            <a:bodyPr wrap="square" lIns="0" rIns="0" anchor="ctr" anchorCtr="0"/>
            <a:p>
              <a:pPr>
                <a:lnSpc>
                  <a:spcPct val="80000"/>
                </a:lnSpc>
              </a:pPr>
              <a:r>
                <a:rPr lang="en-US" sz="2000" b="1" dirty="0">
                  <a:solidFill>
                    <a:srgbClr val="062460"/>
                  </a:solidFill>
                  <a:latin typeface="微软雅黑" panose="020B0503020204020204" pitchFamily="34" charset="-122"/>
                  <a:ea typeface="微软雅黑" panose="020B0503020204020204" pitchFamily="34" charset="-122"/>
                </a:rPr>
                <a:t>2018</a:t>
              </a:r>
              <a:r>
                <a:rPr lang="zh-CN" altLang="en-US" sz="2000" b="1" dirty="0">
                  <a:solidFill>
                    <a:srgbClr val="062460"/>
                  </a:solidFill>
                  <a:latin typeface="微软雅黑" panose="020B0503020204020204" pitchFamily="34" charset="-122"/>
                  <a:ea typeface="微软雅黑" panose="020B0503020204020204" pitchFamily="34" charset="-122"/>
                </a:rPr>
                <a:t>项目</a:t>
              </a:r>
              <a:endParaRPr lang="zh-CN" altLang="en-US" sz="2000" b="1" dirty="0">
                <a:solidFill>
                  <a:srgbClr val="062460"/>
                </a:solidFill>
                <a:latin typeface="微软雅黑" panose="020B0503020204020204" pitchFamily="34" charset="-122"/>
                <a:ea typeface="微软雅黑" panose="020B0503020204020204" pitchFamily="34" charset="-122"/>
              </a:endParaRPr>
            </a:p>
          </p:txBody>
        </p:sp>
        <p:sp>
          <p:nvSpPr>
            <p:cNvPr id="53" name="任意多边形 52"/>
            <p:cNvSpPr/>
            <p:nvPr>
              <p:custDataLst>
                <p:tags r:id="rId8"/>
              </p:custDataLst>
            </p:nvPr>
          </p:nvSpPr>
          <p:spPr>
            <a:xfrm>
              <a:off x="943737" y="4208042"/>
              <a:ext cx="527458" cy="590843"/>
            </a:xfrm>
            <a:custGeom>
              <a:avLst/>
              <a:gdLst>
                <a:gd name="connsiteX0" fmla="*/ 251680 w 638591"/>
                <a:gd name="connsiteY0" fmla="*/ 1 h 773823"/>
                <a:gd name="connsiteX1" fmla="*/ 638591 w 638591"/>
                <a:gd name="connsiteY1" fmla="*/ 386913 h 773823"/>
                <a:gd name="connsiteX2" fmla="*/ 251680 w 638591"/>
                <a:gd name="connsiteY2" fmla="*/ 773822 h 773823"/>
                <a:gd name="connsiteX3" fmla="*/ 0 w 638591"/>
                <a:gd name="connsiteY3" fmla="*/ 0 h 773823"/>
                <a:gd name="connsiteX4" fmla="*/ 251679 w 638591"/>
                <a:gd name="connsiteY4" fmla="*/ 0 h 773823"/>
                <a:gd name="connsiteX5" fmla="*/ 251679 w 638591"/>
                <a:gd name="connsiteY5" fmla="*/ 773823 h 773823"/>
                <a:gd name="connsiteX6" fmla="*/ 0 w 638591"/>
                <a:gd name="connsiteY6" fmla="*/ 773823 h 7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91" h="773823">
                  <a:moveTo>
                    <a:pt x="251680" y="1"/>
                  </a:moveTo>
                  <a:lnTo>
                    <a:pt x="638591" y="386913"/>
                  </a:lnTo>
                  <a:lnTo>
                    <a:pt x="251680" y="773822"/>
                  </a:lnTo>
                  <a:close/>
                  <a:moveTo>
                    <a:pt x="0" y="0"/>
                  </a:moveTo>
                  <a:lnTo>
                    <a:pt x="251679" y="0"/>
                  </a:lnTo>
                  <a:lnTo>
                    <a:pt x="251679" y="773823"/>
                  </a:lnTo>
                  <a:lnTo>
                    <a:pt x="0" y="773823"/>
                  </a:lnTo>
                  <a:close/>
                </a:path>
              </a:pathLst>
            </a:custGeom>
            <a:solidFill>
              <a:srgbClr val="0624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normAutofit/>
            </a:bodyPr>
            <a:p>
              <a:pPr algn="ctr" fontAlgn="base"/>
              <a:r>
                <a:rPr lang="en-US" altLang="zh-CN" sz="3200" b="1" strike="noStrike" noProof="1" dirty="0">
                  <a:solidFill>
                    <a:schemeClr val="bg1"/>
                  </a:solidFill>
                  <a:latin typeface="微软雅黑" panose="020B0503020204020204" pitchFamily="34" charset="-122"/>
                  <a:ea typeface="微软雅黑" panose="020B0503020204020204" pitchFamily="34" charset="-122"/>
                </a:rPr>
                <a:t>02</a:t>
              </a:r>
              <a:endParaRPr lang="en-US" altLang="zh-CN" sz="3200" b="1" strike="noStrike" noProof="1" dirty="0">
                <a:solidFill>
                  <a:schemeClr val="bg1"/>
                </a:solidFill>
                <a:latin typeface="微软雅黑" panose="020B0503020204020204" pitchFamily="34" charset="-122"/>
                <a:ea typeface="微软雅黑" panose="020B0503020204020204" pitchFamily="34" charset="-122"/>
              </a:endParaRPr>
            </a:p>
          </p:txBody>
        </p:sp>
      </p:grpSp>
      <p:pic>
        <p:nvPicPr>
          <p:cNvPr id="5" name="图片 4" descr="jyLOGO-2"/>
          <p:cNvPicPr>
            <a:picLocks noChangeAspect="1"/>
          </p:cNvPicPr>
          <p:nvPr/>
        </p:nvPicPr>
        <p:blipFill>
          <a:blip r:embed="rId9"/>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3140075" cy="492125"/>
          </a:xfrm>
          <a:solidFill>
            <a:srgbClr val="062460"/>
          </a:solidFill>
        </p:spPr>
        <p:txBody>
          <a:bodyPr>
            <a:normAutofit/>
          </a:bodyPr>
          <a:p>
            <a:r>
              <a:rPr lang="en-US" altLang="zh-CN" sz="2400">
                <a:solidFill>
                  <a:schemeClr val="bg1"/>
                </a:solidFill>
              </a:rPr>
              <a:t>1.4  </a:t>
            </a:r>
            <a:r>
              <a:rPr lang="zh-CN" altLang="en-US" sz="2400">
                <a:solidFill>
                  <a:schemeClr val="bg1"/>
                </a:solidFill>
              </a:rPr>
              <a:t>项目内容变更</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6" name="Shape 2014"/>
          <p:cNvSpPr/>
          <p:nvPr/>
        </p:nvSpPr>
        <p:spPr>
          <a:xfrm>
            <a:off x="5664835" y="1857375"/>
            <a:ext cx="2670810" cy="1537335"/>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7" name="Shape 2015"/>
          <p:cNvSpPr/>
          <p:nvPr/>
        </p:nvSpPr>
        <p:spPr>
          <a:xfrm>
            <a:off x="836295" y="1857375"/>
            <a:ext cx="2941955" cy="1537335"/>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9" name="Shape 2021"/>
          <p:cNvSpPr/>
          <p:nvPr/>
        </p:nvSpPr>
        <p:spPr>
          <a:xfrm>
            <a:off x="963295" y="2401570"/>
            <a:ext cx="2439035" cy="847725"/>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lnSpc>
                <a:spcPct val="160000"/>
              </a:lnSpc>
            </a:pPr>
            <a:r>
              <a:rPr lang="zh-CN"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项目计划任务及绩效目标不变，其它内容调整的，需填写《项目变更申请表》说明调整变更原因。</a:t>
            </a:r>
            <a:endParaRPr lang="zh-CN" sz="1200" b="1" noProof="1"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algn="just">
              <a:lnSpc>
                <a:spcPct val="130000"/>
              </a:lnSpc>
            </a:pPr>
            <a:r>
              <a:rPr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Shape 2023"/>
          <p:cNvSpPr/>
          <p:nvPr/>
        </p:nvSpPr>
        <p:spPr>
          <a:xfrm>
            <a:off x="5751830" y="2401570"/>
            <a:ext cx="2491740" cy="962660"/>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lnSpc>
                <a:spcPct val="160000"/>
              </a:lnSpc>
              <a:defRPr/>
            </a:pPr>
            <a:r>
              <a:rPr lang="zh-CN" altLang="en-US" sz="1200" b="1" dirty="0">
                <a:solidFill>
                  <a:schemeClr val="tx1">
                    <a:lumMod val="65000"/>
                    <a:lumOff val="35000"/>
                  </a:schemeClr>
                </a:solidFill>
                <a:sym typeface="+mn-ea"/>
              </a:rPr>
              <a:t>项目负责人签字，单位盖章，报工科委审批。（一式五份）</a:t>
            </a:r>
            <a:endParaRPr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4"/>
          <p:cNvSpPr/>
          <p:nvPr/>
        </p:nvSpPr>
        <p:spPr>
          <a:xfrm>
            <a:off x="5856449" y="1943826"/>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488946" y="1355660"/>
            <a:ext cx="2176351" cy="2176351"/>
            <a:chOff x="2193191" y="1899415"/>
            <a:chExt cx="2421376" cy="2421376"/>
          </a:xfrm>
          <a:effectLst/>
        </p:grpSpPr>
        <p:sp>
          <p:nvSpPr>
            <p:cNvPr id="58" name="椭圆 57"/>
            <p:cNvSpPr/>
            <p:nvPr/>
          </p:nvSpPr>
          <p:spPr>
            <a:xfrm>
              <a:off x="2193191" y="1899415"/>
              <a:ext cx="2421376" cy="2421376"/>
            </a:xfrm>
            <a:prstGeom prst="ellipse">
              <a:avLst/>
            </a:prstGeom>
            <a:solidFill>
              <a:srgbClr val="06246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59" name="椭圆 58"/>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60" name="矩形 59"/>
          <p:cNvSpPr/>
          <p:nvPr/>
        </p:nvSpPr>
        <p:spPr>
          <a:xfrm>
            <a:off x="3761868" y="2244732"/>
            <a:ext cx="1630868" cy="397510"/>
          </a:xfrm>
          <a:prstGeom prst="rect">
            <a:avLst/>
          </a:prstGeom>
        </p:spPr>
        <p:txBody>
          <a:bodyPr wrap="square" lIns="91438" tIns="45719" rIns="91438" bIns="45719">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项目变更</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613152" y="1371094"/>
            <a:ext cx="1139838" cy="1139838"/>
            <a:chOff x="4184106" y="2952206"/>
            <a:chExt cx="3823790" cy="3823790"/>
          </a:xfrm>
        </p:grpSpPr>
        <p:sp>
          <p:nvSpPr>
            <p:cNvPr id="62" name="椭圆 6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3" name="组合 62"/>
            <p:cNvGrpSpPr/>
            <p:nvPr/>
          </p:nvGrpSpPr>
          <p:grpSpPr>
            <a:xfrm>
              <a:off x="4710169" y="3478269"/>
              <a:ext cx="2771663" cy="2771663"/>
              <a:chOff x="2193191" y="1899415"/>
              <a:chExt cx="2421376" cy="2421376"/>
            </a:xfrm>
            <a:effectLst/>
          </p:grpSpPr>
          <p:sp>
            <p:nvSpPr>
              <p:cNvPr id="64" name="椭圆 63"/>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65" name="椭圆 6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66" name="组合 65"/>
          <p:cNvGrpSpPr/>
          <p:nvPr/>
        </p:nvGrpSpPr>
        <p:grpSpPr>
          <a:xfrm>
            <a:off x="7814314" y="1608617"/>
            <a:ext cx="1139838" cy="1139838"/>
            <a:chOff x="4184106" y="2952206"/>
            <a:chExt cx="3823790" cy="3823790"/>
          </a:xfrm>
        </p:grpSpPr>
        <p:sp>
          <p:nvSpPr>
            <p:cNvPr id="67" name="椭圆 6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8" name="组合 67"/>
            <p:cNvGrpSpPr/>
            <p:nvPr/>
          </p:nvGrpSpPr>
          <p:grpSpPr>
            <a:xfrm>
              <a:off x="4710169" y="3478269"/>
              <a:ext cx="2771663" cy="2771663"/>
              <a:chOff x="2193191" y="1899415"/>
              <a:chExt cx="2421376" cy="2421376"/>
            </a:xfrm>
            <a:effectLst/>
          </p:grpSpPr>
          <p:sp>
            <p:nvSpPr>
              <p:cNvPr id="69" name="椭圆 68"/>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0" name="椭圆 6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81" name="TextBox 80"/>
          <p:cNvSpPr txBox="1"/>
          <p:nvPr/>
        </p:nvSpPr>
        <p:spPr>
          <a:xfrm>
            <a:off x="834400" y="1700298"/>
            <a:ext cx="696074" cy="480695"/>
          </a:xfrm>
          <a:prstGeom prst="rect">
            <a:avLst/>
          </a:prstGeom>
          <a:noFill/>
        </p:spPr>
        <p:txBody>
          <a:bodyPr wrap="square" lIns="112271" tIns="56135" rIns="112271" bIns="56135" rtlCol="0">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8035562" y="1873051"/>
            <a:ext cx="696074" cy="480695"/>
          </a:xfrm>
          <a:prstGeom prst="rect">
            <a:avLst/>
          </a:prstGeom>
          <a:noFill/>
        </p:spPr>
        <p:txBody>
          <a:bodyPr wrap="square" lIns="112271" tIns="56135" rIns="112271" bIns="56135" rtlCol="0">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B</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descr="jyLOGO-2"/>
          <p:cNvPicPr>
            <a:picLocks noChangeAspect="1"/>
          </p:cNvPicPr>
          <p:nvPr/>
        </p:nvPicPr>
        <p:blipFill>
          <a:blip r:embed="rId1"/>
          <a:stretch>
            <a:fillRect/>
          </a:stretch>
        </p:blipFill>
        <p:spPr>
          <a:xfrm>
            <a:off x="8095615" y="-85090"/>
            <a:ext cx="958850" cy="101346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heel(1)">
                                      <p:cBhvr>
                                        <p:cTn id="11" dur="500"/>
                                        <p:tgtEl>
                                          <p:spTgt spid="5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 calcmode="lin" valueType="num">
                                      <p:cBhvr>
                                        <p:cTn id="50" dur="500" fill="hold"/>
                                        <p:tgtEl>
                                          <p:spTgt spid="82"/>
                                        </p:tgtEl>
                                        <p:attrNameLst>
                                          <p:attrName>ppt_w</p:attrName>
                                        </p:attrNameLst>
                                      </p:cBhvr>
                                      <p:tavLst>
                                        <p:tav tm="0">
                                          <p:val>
                                            <p:fltVal val="0"/>
                                          </p:val>
                                        </p:tav>
                                        <p:tav tm="100000">
                                          <p:val>
                                            <p:strVal val="#ppt_w"/>
                                          </p:val>
                                        </p:tav>
                                      </p:tavLst>
                                    </p:anim>
                                    <p:anim calcmode="lin" valueType="num">
                                      <p:cBhvr>
                                        <p:cTn id="51" dur="500" fill="hold"/>
                                        <p:tgtEl>
                                          <p:spTgt spid="82"/>
                                        </p:tgtEl>
                                        <p:attrNameLst>
                                          <p:attrName>ppt_h</p:attrName>
                                        </p:attrNameLst>
                                      </p:cBhvr>
                                      <p:tavLst>
                                        <p:tav tm="0">
                                          <p:val>
                                            <p:fltVal val="0"/>
                                          </p:val>
                                        </p:tav>
                                        <p:tav tm="100000">
                                          <p:val>
                                            <p:strVal val="#ppt_h"/>
                                          </p:val>
                                        </p:tav>
                                      </p:tavLst>
                                    </p:anim>
                                    <p:animEffect transition="in" filter="fade">
                                      <p:cBhvr>
                                        <p:cTn id="52" dur="500"/>
                                        <p:tgtEl>
                                          <p:spTgt spid="82"/>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9" grpId="0" animBg="1"/>
      <p:bldP spid="11" grpId="0" animBg="1"/>
      <p:bldP spid="12" grpId="0" animBg="1"/>
      <p:bldP spid="60"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0" y="0"/>
            <a:ext cx="2582545" cy="492125"/>
          </a:xfrm>
          <a:solidFill>
            <a:srgbClr val="062460"/>
          </a:solidFill>
        </p:spPr>
        <p:txBody>
          <a:bodyPr>
            <a:normAutofit fontScale="90000"/>
          </a:bodyPr>
          <a:p>
            <a:r>
              <a:rPr lang="en-US" altLang="zh-CN" sz="2400">
                <a:solidFill>
                  <a:schemeClr val="bg1"/>
                </a:solidFill>
              </a:rPr>
              <a:t>1.5   </a:t>
            </a:r>
            <a:r>
              <a:rPr lang="zh-CN" altLang="en-US" sz="2400">
                <a:solidFill>
                  <a:schemeClr val="bg1"/>
                </a:solidFill>
              </a:rPr>
              <a:t>经费决算表</a:t>
            </a:r>
            <a:endParaRPr lang="zh-CN" altLang="en-US" sz="2400">
              <a:solidFill>
                <a:schemeClr val="bg1"/>
              </a:solidFill>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4" name="图片 3" descr="jyLOGO-2"/>
          <p:cNvPicPr>
            <a:picLocks noChangeAspect="1"/>
          </p:cNvPicPr>
          <p:nvPr/>
        </p:nvPicPr>
        <p:blipFill>
          <a:blip r:embed="rId1"/>
          <a:stretch>
            <a:fillRect/>
          </a:stretch>
        </p:blipFill>
        <p:spPr>
          <a:xfrm>
            <a:off x="8095615" y="-85090"/>
            <a:ext cx="958850" cy="1013460"/>
          </a:xfrm>
          <a:prstGeom prst="rect">
            <a:avLst/>
          </a:prstGeom>
        </p:spPr>
      </p:pic>
      <p:pic>
        <p:nvPicPr>
          <p:cNvPr id="6" name="图片 5"/>
          <p:cNvPicPr>
            <a:picLocks noChangeAspect="1"/>
          </p:cNvPicPr>
          <p:nvPr/>
        </p:nvPicPr>
        <p:blipFill>
          <a:blip r:embed="rId2"/>
          <a:stretch>
            <a:fillRect/>
          </a:stretch>
        </p:blipFill>
        <p:spPr>
          <a:xfrm>
            <a:off x="2914650" y="69850"/>
            <a:ext cx="4839970" cy="4697730"/>
          </a:xfrm>
          <a:prstGeom prst="rect">
            <a:avLst/>
          </a:prstGeom>
        </p:spPr>
      </p:pic>
    </p:spTree>
  </p:cSld>
  <p:clrMapOvr>
    <a:masterClrMapping/>
  </p:clrMapOvr>
  <p:transition spd="med" advTm="38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ags/tag1.xml><?xml version="1.0" encoding="utf-8"?>
<p:tagLst xmlns:p="http://schemas.openxmlformats.org/presentationml/2006/main">
  <p:tag name="MH" val="20150820163733"/>
  <p:tag name="MH_LIBRARY" val="GRAPHIC"/>
  <p:tag name="MH_TYPE" val="Other"/>
  <p:tag name="MH_ORDER" val="2"/>
</p:tagLst>
</file>

<file path=ppt/tags/tag10.xml><?xml version="1.0" encoding="utf-8"?>
<p:tagLst xmlns:p="http://schemas.openxmlformats.org/presentationml/2006/main">
  <p:tag name="MH" val="20150820163733"/>
  <p:tag name="MH_LIBRARY" val="GRAPHIC"/>
  <p:tag name="MH_TYPE" val="Other"/>
  <p:tag name="MH_ORDER" val="3"/>
</p:tagLst>
</file>

<file path=ppt/tags/tag11.xml><?xml version="1.0" encoding="utf-8"?>
<p:tagLst xmlns:p="http://schemas.openxmlformats.org/presentationml/2006/main">
  <p:tag name="MH" val="20150820163733"/>
  <p:tag name="MH_LIBRARY" val="GRAPHIC"/>
  <p:tag name="MH_TYPE" val="Other"/>
  <p:tag name="MH_ORDER" val="4"/>
</p:tagLst>
</file>

<file path=ppt/tags/tag12.xml><?xml version="1.0" encoding="utf-8"?>
<p:tagLst xmlns:p="http://schemas.openxmlformats.org/presentationml/2006/main">
  <p:tag name="MH" val="20150820163733"/>
  <p:tag name="MH_LIBRARY" val="GRAPHIC"/>
  <p:tag name="MH_TYPE" val="Other"/>
  <p:tag name="MH_ORDER" val="11"/>
</p:tagLst>
</file>

<file path=ppt/tags/tag13.xml><?xml version="1.0" encoding="utf-8"?>
<p:tagLst xmlns:p="http://schemas.openxmlformats.org/presentationml/2006/main">
  <p:tag name="MH" val="20150820163733"/>
  <p:tag name="MH_LIBRARY" val="GRAPHIC"/>
  <p:tag name="MH_TYPE" val="Other"/>
  <p:tag name="MH_ORDER" val="12"/>
</p:tagLst>
</file>

<file path=ppt/tags/tag14.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2"/>
  <p:tag name="KSO_WM_UNIT_ID" val="258*m_i*1_2"/>
  <p:tag name="KSO_WM_UNIT_CLEAR" val="1"/>
  <p:tag name="KSO_WM_UNIT_LAYERLEVEL" val="1_1"/>
  <p:tag name="KSO_WM_BEAUTIFY_FLAG" val="#wm#"/>
  <p:tag name="KSO_WM_DIAGRAM_GROUP_CODE" val="m1-1"/>
  <p:tag name="KSO_WM_UNIT_USESOURCEFORMAT_APPLY" val="0"/>
</p:tagLst>
</file>

<file path=ppt/tags/tag15.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3"/>
  <p:tag name="KSO_WM_UNIT_ID" val="258*m_i*1_3"/>
  <p:tag name="KSO_WM_UNIT_CLEAR" val="1"/>
  <p:tag name="KSO_WM_UNIT_LAYERLEVEL" val="1_1"/>
  <p:tag name="KSO_WM_BEAUTIFY_FLAG" val="#wm#"/>
  <p:tag name="KSO_WM_DIAGRAM_GROUP_CODE" val="m1-1"/>
  <p:tag name="KSO_WM_UNIT_USESOURCEFORMAT_APPLY" val="0"/>
</p:tagLst>
</file>

<file path=ppt/tags/tag16.xml><?xml version="1.0" encoding="utf-8"?>
<p:tagLst xmlns:p="http://schemas.openxmlformats.org/presentationml/2006/main">
  <p:tag name="KSO_WM_TAG_VERSION" val="1.0"/>
  <p:tag name="KSO_WM_TEMPLATE_CATEGORY" val="diagram"/>
  <p:tag name="KSO_WM_TEMPLATE_INDEX" val="160456"/>
  <p:tag name="KSO_WM_UNIT_TYPE" val="m_h_f"/>
  <p:tag name="KSO_WM_UNIT_INDEX" val="1_1_1"/>
  <p:tag name="KSO_WM_UNIT_ID" val="258*m_h_f*1_1_1"/>
  <p:tag name="KSO_WM_UNIT_CLEAR" val="1"/>
  <p:tag name="KSO_WM_UNIT_LAYERLEVEL" val="1_1_1"/>
  <p:tag name="KSO_WM_UNIT_VALUE" val="36"/>
  <p:tag name="KSO_WM_UNIT_HIGHLIGHT" val="0"/>
  <p:tag name="KSO_WM_UNIT_COMPATIBLE" val="0"/>
  <p:tag name="KSO_WM_UNIT_PRESET_TEXT" val="Lorem ipsum dolor sit amet consectetur"/>
  <p:tag name="KSO_WM_BEAUTIFY_FLAG" val="#wm#"/>
  <p:tag name="KSO_WM_DIAGRAM_GROUP_CODE" val="m1-1"/>
  <p:tag name="KSO_WM_UNIT_TEXT_FILL_FORE_SCHEMECOLOR_INDEX" val="14"/>
  <p:tag name="KSO_WM_UNIT_TEXT_FILL_TYPE" val="1"/>
  <p:tag name="KSO_WM_UNIT_USESOURCEFORMAT_APPLY" val="0"/>
</p:tagLst>
</file>

<file path=ppt/tags/tag17.xml><?xml version="1.0" encoding="utf-8"?>
<p:tagLst xmlns:p="http://schemas.openxmlformats.org/presentationml/2006/main">
  <p:tag name="KSO_WM_TAG_VERSION" val="1.0"/>
  <p:tag name="KSO_WM_TEMPLATE_CATEGORY" val="diagram"/>
  <p:tag name="KSO_WM_TEMPLATE_INDEX" val="160456"/>
  <p:tag name="KSO_WM_UNIT_TYPE" val="m_h_a"/>
  <p:tag name="KSO_WM_UNIT_INDEX" val="1_1_1"/>
  <p:tag name="KSO_WM_UNIT_ID" val="258*m_h_a*1_1_1"/>
  <p:tag name="KSO_WM_UNIT_CLEAR" val="1"/>
  <p:tag name="KSO_WM_UNIT_LAYERLEVEL" val="1_1_1"/>
  <p:tag name="KSO_WM_UNIT_VALUE" val="16"/>
  <p:tag name="KSO_WM_UNIT_HIGHLIGHT" val="0"/>
  <p:tag name="KSO_WM_UNIT_COMPATIBLE" val="0"/>
  <p:tag name="KSO_WM_UNIT_PRESET_TEXT" val="LOREM IPSUM"/>
  <p:tag name="KSO_WM_BEAUTIFY_FLAG" val="#wm#"/>
  <p:tag name="KSO_WM_DIAGRAM_GROUP_CODE" val="m1-1"/>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5"/>
  <p:tag name="KSO_WM_UNIT_ID" val="258*m_i*1_5"/>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9.xml><?xml version="1.0" encoding="utf-8"?>
<p:tagLst xmlns:p="http://schemas.openxmlformats.org/presentationml/2006/main">
  <p:tag name="KSO_WM_TAG_VERSION" val="1.0"/>
  <p:tag name="KSO_WM_TEMPLATE_CATEGORY" val="diagram"/>
  <p:tag name="KSO_WM_TEMPLATE_INDEX" val="160456"/>
  <p:tag name="KSO_WM_UNIT_TYPE" val="m_h_f"/>
  <p:tag name="KSO_WM_UNIT_INDEX" val="1_3_1"/>
  <p:tag name="KSO_WM_UNIT_ID" val="258*m_h_f*1_3_1"/>
  <p:tag name="KSO_WM_UNIT_CLEAR" val="1"/>
  <p:tag name="KSO_WM_UNIT_LAYERLEVEL" val="1_1_1"/>
  <p:tag name="KSO_WM_UNIT_VALUE" val="36"/>
  <p:tag name="KSO_WM_UNIT_HIGHLIGHT" val="0"/>
  <p:tag name="KSO_WM_UNIT_COMPATIBLE" val="0"/>
  <p:tag name="KSO_WM_UNIT_PRESET_TEXT" val="Lorem ipsum dolor sit amet consectetur"/>
  <p:tag name="KSO_WM_BEAUTIFY_FLAG" val="#wm#"/>
  <p:tag name="KSO_WM_DIAGRAM_GROUP_CODE" val="m1-1"/>
  <p:tag name="KSO_WM_UNIT_TEXT_FILL_FORE_SCHEMECOLOR_INDEX" val="14"/>
  <p:tag name="KSO_WM_UNIT_TEXT_FILL_TYPE" val="1"/>
  <p:tag name="KSO_WM_UNIT_USESOURCEFORMAT_APPLY" val="0"/>
</p:tagLst>
</file>

<file path=ppt/tags/tag2.xml><?xml version="1.0" encoding="utf-8"?>
<p:tagLst xmlns:p="http://schemas.openxmlformats.org/presentationml/2006/main">
  <p:tag name="MH" val="20150820163733"/>
  <p:tag name="MH_LIBRARY" val="GRAPHIC"/>
  <p:tag name="MH_TYPE" val="Other"/>
  <p:tag name="MH_ORDER" val="11"/>
</p:tagLst>
</file>

<file path=ppt/tags/tag20.xml><?xml version="1.0" encoding="utf-8"?>
<p:tagLst xmlns:p="http://schemas.openxmlformats.org/presentationml/2006/main">
  <p:tag name="KSO_WM_TAG_VERSION" val="1.0"/>
  <p:tag name="KSO_WM_TEMPLATE_CATEGORY" val="diagram"/>
  <p:tag name="KSO_WM_TEMPLATE_INDEX" val="160456"/>
  <p:tag name="KSO_WM_UNIT_TYPE" val="m_h_a"/>
  <p:tag name="KSO_WM_UNIT_INDEX" val="1_3_1"/>
  <p:tag name="KSO_WM_UNIT_ID" val="258*m_h_a*1_3_1"/>
  <p:tag name="KSO_WM_UNIT_CLEAR" val="1"/>
  <p:tag name="KSO_WM_UNIT_LAYERLEVEL" val="1_1_1"/>
  <p:tag name="KSO_WM_UNIT_VALUE" val="16"/>
  <p:tag name="KSO_WM_UNIT_HIGHLIGHT" val="0"/>
  <p:tag name="KSO_WM_UNIT_COMPATIBLE" val="0"/>
  <p:tag name="KSO_WM_UNIT_PRESET_TEXT" val="LOREM IPSUM"/>
  <p:tag name="KSO_WM_BEAUTIFY_FLAG" val="#wm#"/>
  <p:tag name="KSO_WM_DIAGRAM_GROUP_CODE" val="m1-1"/>
  <p:tag name="KSO_WM_UNIT_TEXT_FILL_FORE_SCHEMECOLOR_INDEX" val="5"/>
  <p:tag name="KSO_WM_UNIT_TEXT_FILL_TYPE" val="1"/>
  <p:tag name="KSO_WM_UNIT_USESOURCEFORMAT_APPLY" val="0"/>
</p:tagLst>
</file>

<file path=ppt/tags/tag21.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7"/>
  <p:tag name="KSO_WM_UNIT_ID" val="258*m_i*1_7"/>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22.xml><?xml version="1.0" encoding="utf-8"?>
<p:tagLst xmlns:p="http://schemas.openxmlformats.org/presentationml/2006/main">
  <p:tag name="KSO_WM_UNIT_PLACING_PICTURE_USER_VIEWPORT" val="{&quot;height&quot;:8565,&quot;width&quot;:13380}"/>
</p:tagLst>
</file>

<file path=ppt/tags/tag23.xml><?xml version="1.0" encoding="utf-8"?>
<p:tagLst xmlns:p="http://schemas.openxmlformats.org/presentationml/2006/main">
  <p:tag name="KSO_WM_UNIT_PLACING_PICTURE_USER_VIEWPORT" val="{&quot;height&quot;:3140,&quot;width&quot;:3566}"/>
</p:tagLst>
</file>

<file path=ppt/tags/tag24.xml><?xml version="1.0" encoding="utf-8"?>
<p:tagLst xmlns:p="http://schemas.openxmlformats.org/presentationml/2006/main">
  <p:tag name="KSO_WM_UNIT_PLACING_PICTURE_USER_VIEWPORT" val="{&quot;height&quot;:7350,&quot;width&quot;:16290}"/>
</p:tagLst>
</file>

<file path=ppt/tags/tag3.xml><?xml version="1.0" encoding="utf-8"?>
<p:tagLst xmlns:p="http://schemas.openxmlformats.org/presentationml/2006/main">
  <p:tag name="MH" val="20150820163733"/>
  <p:tag name="MH_LIBRARY" val="GRAPHIC"/>
  <p:tag name="MH_TYPE" val="Other"/>
  <p:tag name="MH_ORDER" val="12"/>
</p:tagLst>
</file>

<file path=ppt/tags/tag4.xml><?xml version="1.0" encoding="utf-8"?>
<p:tagLst xmlns:p="http://schemas.openxmlformats.org/presentationml/2006/main">
  <p:tag name="MH" val="20150820163733"/>
  <p:tag name="MH_LIBRARY" val="GRAPHIC"/>
  <p:tag name="MH_TYPE" val="Other"/>
  <p:tag name="MH_ORDER" val="7"/>
</p:tagLst>
</file>

<file path=ppt/tags/tag5.xml><?xml version="1.0" encoding="utf-8"?>
<p:tagLst xmlns:p="http://schemas.openxmlformats.org/presentationml/2006/main">
  <p:tag name="MH" val="20150820163733"/>
  <p:tag name="MH_LIBRARY" val="GRAPHIC"/>
  <p:tag name="MH_TYPE" val="Other"/>
  <p:tag name="MH_ORDER" val="8"/>
</p:tagLst>
</file>

<file path=ppt/tags/tag6.xml><?xml version="1.0" encoding="utf-8"?>
<p:tagLst xmlns:p="http://schemas.openxmlformats.org/presentationml/2006/main">
  <p:tag name="MH" val="20150820163733"/>
  <p:tag name="MH_LIBRARY" val="GRAPHIC"/>
  <p:tag name="MH_TYPE" val="Other"/>
  <p:tag name="MH_ORDER" val="5"/>
</p:tagLst>
</file>

<file path=ppt/tags/tag7.xml><?xml version="1.0" encoding="utf-8"?>
<p:tagLst xmlns:p="http://schemas.openxmlformats.org/presentationml/2006/main">
  <p:tag name="MH" val="20150820163733"/>
  <p:tag name="MH_LIBRARY" val="GRAPHIC"/>
  <p:tag name="MH_TYPE" val="Other"/>
  <p:tag name="MH_ORDER" val="6"/>
</p:tagLst>
</file>

<file path=ppt/tags/tag8.xml><?xml version="1.0" encoding="utf-8"?>
<p:tagLst xmlns:p="http://schemas.openxmlformats.org/presentationml/2006/main">
  <p:tag name="MH" val="20150820163733"/>
  <p:tag name="MH_LIBRARY" val="GRAPHIC"/>
  <p:tag name="MH_TYPE" val="Other"/>
  <p:tag name="MH_ORDER" val="9"/>
</p:tagLst>
</file>

<file path=ppt/tags/tag9.xml><?xml version="1.0" encoding="utf-8"?>
<p:tagLst xmlns:p="http://schemas.openxmlformats.org/presentationml/2006/main">
  <p:tag name="MH" val="20150820163733"/>
  <p:tag name="MH_LIBRARY" val="GRAPHIC"/>
  <p:tag name="MH_TYPE" val="Other"/>
  <p:tag name="MH_ORDER" val="1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1184</Words>
  <Application>WPS 演示</Application>
  <PresentationFormat>全屏显示(16:9)</PresentationFormat>
  <Paragraphs>244</Paragraphs>
  <Slides>32</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Arial</vt:lpstr>
      <vt:lpstr>宋体</vt:lpstr>
      <vt:lpstr>Wingdings</vt:lpstr>
      <vt:lpstr>Calibri</vt:lpstr>
      <vt:lpstr>Times New Roman</vt:lpstr>
      <vt:lpstr>微软雅黑</vt:lpstr>
      <vt:lpstr>等线</vt:lpstr>
      <vt:lpstr>Arial Unicode MS</vt:lpstr>
      <vt:lpstr>等线 Light</vt:lpstr>
      <vt:lpstr>等线</vt:lpstr>
      <vt:lpstr>第一PPT，www.1ppt.com</vt:lpstr>
      <vt:lpstr>PowerPoint 演示文稿</vt:lpstr>
      <vt:lpstr>PowerPoint 演示文稿</vt:lpstr>
      <vt:lpstr>PowerPoint 演示文稿</vt:lpstr>
      <vt:lpstr>1.1  受理范围</vt:lpstr>
      <vt:lpstr>1.2  验收资料</vt:lpstr>
      <vt:lpstr>1.2  重大验收资料</vt:lpstr>
      <vt:lpstr>1.3  项目延期</vt:lpstr>
      <vt:lpstr>1.4  项目内容变更</vt:lpstr>
      <vt:lpstr>1.5   经费决算表</vt:lpstr>
      <vt:lpstr>1.5  验收程序</vt:lpstr>
      <vt:lpstr>1.6  时间节点</vt:lpstr>
      <vt:lpstr>PowerPoint 演示文稿</vt:lpstr>
      <vt:lpstr>2.1  合同签订流程</vt:lpstr>
      <vt:lpstr>2.1  合同签订注意事项1</vt:lpstr>
      <vt:lpstr>2.1  合同签订注意事项2</vt:lpstr>
      <vt:lpstr>2.1  合同签订注意事项3</vt:lpstr>
      <vt:lpstr>2.1  合同签订注意事项4</vt:lpstr>
      <vt:lpstr>2.1  合同签订注意事项5</vt:lpstr>
      <vt:lpstr>2.1  合同签订注意事项6</vt:lpstr>
      <vt:lpstr>2.1  合同签订注意事项7</vt:lpstr>
      <vt:lpstr>PowerPoint 演示文稿</vt:lpstr>
      <vt:lpstr>3.1  申报条件（科技攻关）</vt:lpstr>
      <vt:lpstr>3.1  申报条件（软科学）</vt:lpstr>
      <vt:lpstr>3.1  申报条件（重大专项）</vt:lpstr>
      <vt:lpstr>3.1  申报条件（技术创新）</vt:lpstr>
      <vt:lpstr>3.1  申报条件（其它）</vt:lpstr>
      <vt:lpstr>3.2  企业类型说明</vt:lpstr>
      <vt:lpstr>3.3  申报流程</vt:lpstr>
      <vt:lpstr>3.3   申报流程</vt:lpstr>
      <vt:lpstr>3.4  注意事项</vt:lpstr>
      <vt:lpstr>3.5  时间节点</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公司简介</dc:title>
  <dc:creator>第一PPT</dc:creator>
  <cp:keywords>www.1ppt.com</cp:keywords>
  <dc:description>www.1ppt.com</dc:description>
  <cp:lastModifiedBy>惑CIUM</cp:lastModifiedBy>
  <cp:revision>185</cp:revision>
  <dcterms:created xsi:type="dcterms:W3CDTF">2016-12-25T02:27:00Z</dcterms:created>
  <dcterms:modified xsi:type="dcterms:W3CDTF">2021-06-03T03:29:45Z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4027F1AB85714F51A165B0860555980F</vt:lpwstr>
  </property>
</Properties>
</file>