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17" r:id="rId2"/>
    <p:sldId id="264" r:id="rId3"/>
    <p:sldId id="352" r:id="rId4"/>
    <p:sldId id="478" r:id="rId5"/>
    <p:sldId id="479" r:id="rId6"/>
    <p:sldId id="480" r:id="rId7"/>
    <p:sldId id="411" r:id="rId8"/>
    <p:sldId id="418" r:id="rId9"/>
    <p:sldId id="450" r:id="rId10"/>
    <p:sldId id="476" r:id="rId11"/>
    <p:sldId id="452" r:id="rId12"/>
    <p:sldId id="453" r:id="rId13"/>
    <p:sldId id="454" r:id="rId14"/>
    <p:sldId id="470" r:id="rId15"/>
    <p:sldId id="455" r:id="rId16"/>
    <p:sldId id="460" r:id="rId17"/>
    <p:sldId id="459" r:id="rId18"/>
    <p:sldId id="461" r:id="rId19"/>
    <p:sldId id="464" r:id="rId20"/>
    <p:sldId id="472" r:id="rId21"/>
    <p:sldId id="488" r:id="rId22"/>
    <p:sldId id="486" r:id="rId23"/>
    <p:sldId id="466" r:id="rId24"/>
    <p:sldId id="475" r:id="rId25"/>
    <p:sldId id="481" r:id="rId26"/>
    <p:sldId id="482" r:id="rId27"/>
    <p:sldId id="483" r:id="rId28"/>
    <p:sldId id="484" r:id="rId29"/>
    <p:sldId id="487" r:id="rId30"/>
    <p:sldId id="485" r:id="rId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1"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92DB"/>
    <a:srgbClr val="F79600"/>
    <a:srgbClr val="DCDEE0"/>
    <a:srgbClr val="005DA2"/>
    <a:srgbClr val="2F55C1"/>
    <a:srgbClr val="0F1836"/>
    <a:srgbClr val="FDFDFD"/>
    <a:srgbClr val="D9D9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autoAdjust="0"/>
    <p:restoredTop sz="94414" autoAdjust="0"/>
  </p:normalViewPr>
  <p:slideViewPr>
    <p:cSldViewPr>
      <p:cViewPr>
        <p:scale>
          <a:sx n="120" d="100"/>
          <a:sy n="120" d="100"/>
        </p:scale>
        <p:origin x="-672" y="-522"/>
      </p:cViewPr>
      <p:guideLst>
        <p:guide orient="horz" pos="17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308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2021/4/12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2021/4/12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6516216" y="241995"/>
            <a:ext cx="2160241" cy="369332"/>
          </a:xfrm>
          <a:prstGeom prst="rect">
            <a:avLst/>
          </a:prstGeom>
          <a:noFill/>
        </p:spPr>
        <p:txBody>
          <a:bodyPr wrap="square" rtlCol="0">
            <a:spAutoFit/>
          </a:bodyPr>
          <a:lstStyle/>
          <a:p>
            <a:pPr algn="ctr"/>
            <a:r>
              <a:rPr lang="en-US" altLang="zh-CN" sz="18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1800" b="1" i="1" dirty="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2021/4/12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jpe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 y="1275606"/>
            <a:ext cx="9144000" cy="18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326097" y="1766453"/>
            <a:ext cx="6666237" cy="7831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zh-CN" altLang="en-US" sz="2400" b="1" dirty="0" smtClean="0">
                <a:solidFill>
                  <a:schemeClr val="bg1"/>
                </a:solidFill>
                <a:latin typeface="黑体" panose="02010609060101010101" charset="-122"/>
                <a:ea typeface="黑体" panose="02010609060101010101" charset="-122"/>
              </a:rPr>
              <a:t>河南省科研设施与仪器向社会开放共享</a:t>
            </a:r>
          </a:p>
          <a:p>
            <a:pPr>
              <a:lnSpc>
                <a:spcPct val="150000"/>
              </a:lnSpc>
              <a:spcBef>
                <a:spcPts val="0"/>
              </a:spcBef>
            </a:pPr>
            <a:r>
              <a:rPr lang="zh-CN" altLang="en-US" sz="2400" b="1" smtClean="0">
                <a:solidFill>
                  <a:schemeClr val="bg1"/>
                </a:solidFill>
                <a:latin typeface="黑体" panose="02010609060101010101" charset="-122"/>
                <a:ea typeface="黑体" panose="02010609060101010101" charset="-122"/>
              </a:rPr>
              <a:t>双向</a:t>
            </a:r>
            <a:r>
              <a:rPr lang="zh-CN" altLang="en-US" sz="2400" b="1" dirty="0" smtClean="0">
                <a:solidFill>
                  <a:schemeClr val="bg1"/>
                </a:solidFill>
                <a:latin typeface="黑体" panose="02010609060101010101" charset="-122"/>
                <a:ea typeface="黑体" panose="02010609060101010101" charset="-122"/>
              </a:rPr>
              <a:t>补贴实施细则政策解读</a:t>
            </a:r>
            <a:endParaRPr lang="zh-CN" altLang="en-US" sz="2400" b="1" dirty="0">
              <a:solidFill>
                <a:schemeClr val="bg1"/>
              </a:solidFill>
              <a:latin typeface="黑体" panose="02010609060101010101" charset="-122"/>
              <a:ea typeface="黑体" panose="02010609060101010101" charset="-122"/>
            </a:endParaRPr>
          </a:p>
        </p:txBody>
      </p:sp>
      <p:sp>
        <p:nvSpPr>
          <p:cNvPr id="48" name="矩形 47"/>
          <p:cNvSpPr/>
          <p:nvPr/>
        </p:nvSpPr>
        <p:spPr>
          <a:xfrm>
            <a:off x="683568" y="466532"/>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创新</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3"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服务</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微软雅黑" panose="020B0503020204020204" pitchFamily="34" charset="-122"/>
                <a:ea typeface="微软雅黑" panose="020B0503020204020204" pitchFamily="34" charset="-122"/>
              </a:rPr>
              <a:t>开</a:t>
            </a:r>
            <a:r>
              <a:rPr lang="zh-CN" altLang="en-US" sz="1050" b="1" dirty="0" smtClean="0">
                <a:solidFill>
                  <a:srgbClr val="FFFFFF"/>
                </a:solidFill>
                <a:latin typeface="微软雅黑" panose="020B0503020204020204" pitchFamily="34" charset="-122"/>
                <a:ea typeface="微软雅黑" panose="020B0503020204020204" pitchFamily="34" charset="-122"/>
              </a:rPr>
              <a:t>放</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2"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共享</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9" name="Freeform 176"/>
          <p:cNvSpPr/>
          <p:nvPr/>
        </p:nvSpPr>
        <p:spPr bwMode="auto">
          <a:xfrm>
            <a:off x="195761" y="245461"/>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pic>
        <p:nvPicPr>
          <p:cNvPr id="1026" name="Picture 2" descr="C:\Users\Administrator\Desktop\我的临时文档\折页拼版.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5865" y="274311"/>
            <a:ext cx="532011" cy="46710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直接连接符 4"/>
          <p:cNvCxnSpPr/>
          <p:nvPr/>
        </p:nvCxnSpPr>
        <p:spPr>
          <a:xfrm>
            <a:off x="1331640" y="2643758"/>
            <a:ext cx="449025"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301253" y="3635569"/>
            <a:ext cx="2073399" cy="974725"/>
          </a:xfrm>
          <a:prstGeom prst="rect">
            <a:avLst/>
          </a:prstGeom>
        </p:spPr>
        <p:txBody>
          <a:bodyPr wrap="square" lIns="68571" tIns="34285" rIns="68571" bIns="34285">
            <a:spAutoFit/>
          </a:bodyPr>
          <a:lstStyle/>
          <a:p>
            <a:pPr algn="ctr">
              <a:lnSpc>
                <a:spcPct val="150000"/>
              </a:lnSpc>
              <a:spcBef>
                <a:spcPts val="600"/>
              </a:spcBef>
            </a:pPr>
            <a:r>
              <a:rPr lang="zh-CN" altLang="en-US" b="1" dirty="0" smtClean="0">
                <a:latin typeface="微软雅黑" panose="020B0503020204020204" pitchFamily="34" charset="-122"/>
                <a:ea typeface="微软雅黑" panose="020B0503020204020204" pitchFamily="34" charset="-122"/>
              </a:rPr>
              <a:t>主讲人：张红波</a:t>
            </a:r>
            <a:endParaRPr lang="en-US" altLang="zh-CN" b="1" dirty="0" smtClean="0">
              <a:latin typeface="微软雅黑" panose="020B0503020204020204" pitchFamily="34" charset="-122"/>
              <a:ea typeface="微软雅黑" panose="020B0503020204020204" pitchFamily="34" charset="-122"/>
            </a:endParaRPr>
          </a:p>
          <a:p>
            <a:pPr algn="ctr">
              <a:lnSpc>
                <a:spcPct val="150000"/>
              </a:lnSpc>
              <a:spcBef>
                <a:spcPts val="600"/>
              </a:spcBef>
            </a:pPr>
            <a:r>
              <a:rPr lang="en-US" altLang="zh-CN" b="1" dirty="0" smtClean="0">
                <a:latin typeface="微软雅黑" panose="020B0503020204020204" pitchFamily="34" charset="-122"/>
                <a:ea typeface="微软雅黑" panose="020B0503020204020204" pitchFamily="34" charset="-122"/>
              </a:rPr>
              <a:t>2021.4</a:t>
            </a:r>
          </a:p>
        </p:txBody>
      </p:sp>
      <p:sp>
        <p:nvSpPr>
          <p:cNvPr id="36" name="矩形 35"/>
          <p:cNvSpPr/>
          <p:nvPr/>
        </p:nvSpPr>
        <p:spPr>
          <a:xfrm>
            <a:off x="1287587" y="411510"/>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2638" y="369957"/>
            <a:ext cx="316835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第一节  总则 </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765202" y="1686110"/>
            <a:ext cx="6591575" cy="1077218"/>
          </a:xfrm>
          <a:prstGeom prst="rect">
            <a:avLst/>
          </a:prstGeom>
        </p:spPr>
        <p:txBody>
          <a:bodyPr wrap="square">
            <a:spAutoFit/>
          </a:bodyPr>
          <a:lstStyle/>
          <a:p>
            <a:pPr algn="just">
              <a:lnSpc>
                <a:spcPct val="200000"/>
              </a:lnSpc>
            </a:pP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细则</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所称的</a:t>
            </a:r>
            <a:r>
              <a:rPr lang="zh-CN" altLang="en-US" sz="1600" dirty="0">
                <a:solidFill>
                  <a:srgbClr val="FF0000"/>
                </a:solidFill>
                <a:latin typeface="微软雅黑" panose="020B0503020204020204" pitchFamily="34" charset="-122"/>
                <a:ea typeface="微软雅黑" panose="020B0503020204020204" pitchFamily="34" charset="-122"/>
              </a:rPr>
              <a:t>管理单位</a:t>
            </a:r>
            <a:r>
              <a:rPr lang="zh-CN" altLang="en-US" sz="1600" dirty="0">
                <a:latin typeface="微软雅黑" panose="020B0503020204020204" pitchFamily="34" charset="-122"/>
                <a:ea typeface="微软雅黑" panose="020B0503020204020204" pitchFamily="34" charset="-122"/>
              </a:rPr>
              <a:t>是指对科研设施和仪器拥有所有权的法人单位，包括高等学校、科研院所、新型研发机构、企事业单位等。</a:t>
            </a:r>
            <a:endParaRPr lang="zh-CN" altLang="zh-CN" sz="1600" dirty="0">
              <a:latin typeface="微软雅黑" panose="020B0503020204020204" pitchFamily="34" charset="-122"/>
              <a:ea typeface="微软雅黑" panose="020B0503020204020204" pitchFamily="34" charset="-122"/>
            </a:endParaRPr>
          </a:p>
        </p:txBody>
      </p:sp>
      <p:sp>
        <p:nvSpPr>
          <p:cNvPr id="2" name="矩形 1"/>
          <p:cNvSpPr/>
          <p:nvPr/>
        </p:nvSpPr>
        <p:spPr>
          <a:xfrm>
            <a:off x="683568" y="791502"/>
            <a:ext cx="1338828" cy="369332"/>
          </a:xfrm>
          <a:prstGeom prst="rect">
            <a:avLst/>
          </a:prstGeom>
        </p:spPr>
        <p:txBody>
          <a:bodyPr wrap="none">
            <a:spAutoFit/>
          </a:bodyPr>
          <a:lstStyle/>
          <a:p>
            <a:r>
              <a:rPr lang="zh-CN" altLang="en-US" dirty="0"/>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名词解释</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2638" y="331879"/>
            <a:ext cx="316835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第一节  总则 </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1115616" y="1563638"/>
            <a:ext cx="6768752" cy="1569660"/>
          </a:xfrm>
          <a:prstGeom prst="rect">
            <a:avLst/>
          </a:prstGeom>
        </p:spPr>
        <p:txBody>
          <a:bodyPr wrap="square">
            <a:spAutoFit/>
          </a:bodyPr>
          <a:lstStyle/>
          <a:p>
            <a:pPr algn="just">
              <a:lnSpc>
                <a:spcPct val="200000"/>
              </a:lnSpc>
            </a:pP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细则</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所称的</a:t>
            </a:r>
            <a:r>
              <a:rPr lang="zh-CN" altLang="zh-CN" sz="1600" dirty="0">
                <a:solidFill>
                  <a:srgbClr val="FF0000"/>
                </a:solidFill>
                <a:latin typeface="微软雅黑" panose="020B0503020204020204" pitchFamily="34" charset="-122"/>
                <a:ea typeface="微软雅黑" panose="020B0503020204020204" pitchFamily="34" charset="-122"/>
              </a:rPr>
              <a:t>用户</a:t>
            </a:r>
            <a:r>
              <a:rPr lang="zh-CN" altLang="zh-CN" sz="1600" dirty="0">
                <a:latin typeface="微软雅黑" panose="020B0503020204020204" pitchFamily="34" charset="-122"/>
                <a:ea typeface="微软雅黑" panose="020B0503020204020204" pitchFamily="34" charset="-122"/>
              </a:rPr>
              <a:t>主要是指在省共享服务平台注册</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并利用省共享服务平台上的科研设施和仪器进行科学研究和技术开发等科技创新活动的</a:t>
            </a:r>
            <a:r>
              <a:rPr lang="zh-CN" altLang="zh-CN" sz="1600" dirty="0">
                <a:solidFill>
                  <a:srgbClr val="FF0000"/>
                </a:solidFill>
                <a:latin typeface="微软雅黑" panose="020B0503020204020204" pitchFamily="34" charset="-122"/>
                <a:ea typeface="微软雅黑" panose="020B0503020204020204" pitchFamily="34" charset="-122"/>
              </a:rPr>
              <a:t>高新技术企业、科技型中小企业、创新创业团队</a:t>
            </a:r>
            <a:r>
              <a:rPr lang="zh-CN" altLang="zh-CN" sz="1600" dirty="0">
                <a:latin typeface="微软雅黑" panose="020B0503020204020204" pitchFamily="34" charset="-122"/>
                <a:ea typeface="微软雅黑" panose="020B0503020204020204" pitchFamily="34" charset="-122"/>
              </a:rPr>
              <a:t>。</a:t>
            </a:r>
          </a:p>
        </p:txBody>
      </p:sp>
      <p:sp>
        <p:nvSpPr>
          <p:cNvPr id="2" name="矩形 1"/>
          <p:cNvSpPr/>
          <p:nvPr/>
        </p:nvSpPr>
        <p:spPr>
          <a:xfrm>
            <a:off x="755576" y="805377"/>
            <a:ext cx="1338828" cy="369332"/>
          </a:xfrm>
          <a:prstGeom prst="rect">
            <a:avLst/>
          </a:prstGeom>
        </p:spPr>
        <p:txBody>
          <a:bodyPr wrap="none">
            <a:spAutoFit/>
          </a:bodyPr>
          <a:lstStyle/>
          <a:p>
            <a:r>
              <a:rPr lang="zh-CN" altLang="en-US" dirty="0"/>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名词解释</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2638" y="369957"/>
            <a:ext cx="316835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第一节  总则 </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971600" y="1491630"/>
            <a:ext cx="7272808" cy="1495409"/>
          </a:xfrm>
          <a:prstGeom prst="rect">
            <a:avLst/>
          </a:prstGeom>
        </p:spPr>
        <p:txBody>
          <a:bodyPr wrap="square">
            <a:spAutoFit/>
          </a:bodyPr>
          <a:lstStyle/>
          <a:p>
            <a:pPr algn="just">
              <a:lnSpc>
                <a:spcPct val="200000"/>
              </a:lnSpc>
            </a:pP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细则</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所称的</a:t>
            </a:r>
            <a:r>
              <a:rPr lang="zh-CN" altLang="zh-CN" sz="1600" dirty="0">
                <a:solidFill>
                  <a:srgbClr val="FF0000"/>
                </a:solidFill>
                <a:latin typeface="微软雅黑" panose="020B0503020204020204" pitchFamily="34" charset="-122"/>
                <a:ea typeface="微软雅黑" panose="020B0503020204020204" pitchFamily="34" charset="-122"/>
              </a:rPr>
              <a:t>开放共享</a:t>
            </a:r>
            <a:r>
              <a:rPr lang="zh-CN" altLang="zh-CN" sz="1600" dirty="0">
                <a:latin typeface="微软雅黑" panose="020B0503020204020204" pitchFamily="34" charset="-122"/>
                <a:ea typeface="微软雅黑" panose="020B0503020204020204" pitchFamily="34" charset="-122"/>
              </a:rPr>
              <a:t>是指管理单位将本单位的科研设施和仪器</a:t>
            </a:r>
            <a:r>
              <a:rPr lang="zh-CN" altLang="en-US" sz="1600" dirty="0">
                <a:latin typeface="微软雅黑" panose="020B0503020204020204" pitchFamily="34" charset="-122"/>
                <a:ea typeface="微软雅黑" panose="020B0503020204020204" pitchFamily="34" charset="-122"/>
              </a:rPr>
              <a:t>纳</a:t>
            </a:r>
            <a:r>
              <a:rPr lang="zh-CN" altLang="zh-CN" sz="1600" dirty="0">
                <a:latin typeface="微软雅黑" panose="020B0503020204020204" pitchFamily="34" charset="-122"/>
                <a:ea typeface="微软雅黑" panose="020B0503020204020204" pitchFamily="34" charset="-122"/>
              </a:rPr>
              <a:t>入省共享服务平台向社会开放共享，为非关联单位、创新创业团队等用于科学研究和技术开发等科技创新活动的</a:t>
            </a:r>
            <a:r>
              <a:rPr lang="zh-CN" altLang="zh-CN" sz="1600" dirty="0" smtClean="0">
                <a:latin typeface="微软雅黑" panose="020B0503020204020204" pitchFamily="34" charset="-122"/>
                <a:ea typeface="微软雅黑" panose="020B0503020204020204" pitchFamily="34" charset="-122"/>
              </a:rPr>
              <a:t>行为。</a:t>
            </a:r>
            <a:endParaRPr lang="en-US" altLang="zh-CN" sz="160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806242" y="819099"/>
            <a:ext cx="1338828" cy="369332"/>
          </a:xfrm>
          <a:prstGeom prst="rect">
            <a:avLst/>
          </a:prstGeom>
        </p:spPr>
        <p:txBody>
          <a:bodyPr wrap="none">
            <a:spAutoFit/>
          </a:bodyPr>
          <a:lstStyle/>
          <a:p>
            <a:r>
              <a:rPr lang="zh-CN" altLang="en-US" dirty="0"/>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名词解释</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2638" y="369957"/>
            <a:ext cx="316835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第一节  总则 </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1187624" y="1563638"/>
            <a:ext cx="6152592" cy="1569660"/>
          </a:xfrm>
          <a:prstGeom prst="rect">
            <a:avLst/>
          </a:prstGeom>
        </p:spPr>
        <p:txBody>
          <a:bodyPr wrap="square">
            <a:spAutoFit/>
          </a:bodyPr>
          <a:lstStyle/>
          <a:p>
            <a:pPr algn="just">
              <a:lnSpc>
                <a:spcPct val="200000"/>
              </a:lnSpc>
            </a:pP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细则</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所</a:t>
            </a:r>
            <a:r>
              <a:rPr lang="zh-CN" altLang="en-US" sz="1600" dirty="0">
                <a:latin typeface="微软雅黑" panose="020B0503020204020204" pitchFamily="34" charset="-122"/>
                <a:ea typeface="微软雅黑" panose="020B0503020204020204" pitchFamily="34" charset="-122"/>
              </a:rPr>
              <a:t>称</a:t>
            </a:r>
            <a:r>
              <a:rPr lang="zh-CN" altLang="zh-CN" sz="1600" dirty="0">
                <a:latin typeface="微软雅黑" panose="020B0503020204020204" pitchFamily="34" charset="-122"/>
                <a:ea typeface="微软雅黑" panose="020B0503020204020204" pitchFamily="34" charset="-122"/>
              </a:rPr>
              <a:t>的</a:t>
            </a:r>
            <a:r>
              <a:rPr lang="zh-CN" altLang="zh-CN" sz="1600" dirty="0">
                <a:solidFill>
                  <a:srgbClr val="FF0000"/>
                </a:solidFill>
                <a:latin typeface="微软雅黑" panose="020B0503020204020204" pitchFamily="34" charset="-122"/>
                <a:ea typeface="微软雅黑" panose="020B0503020204020204" pitchFamily="34" charset="-122"/>
              </a:rPr>
              <a:t>双向补贴</a:t>
            </a:r>
            <a:r>
              <a:rPr lang="zh-CN" altLang="en-US" sz="1600" dirty="0">
                <a:latin typeface="微软雅黑" panose="020B0503020204020204" pitchFamily="34" charset="-122"/>
                <a:ea typeface="微软雅黑" panose="020B0503020204020204" pitchFamily="34" charset="-122"/>
              </a:rPr>
              <a:t>主要是指</a:t>
            </a:r>
            <a:r>
              <a:rPr lang="en-US" altLang="zh-CN" sz="1600" dirty="0">
                <a:latin typeface="微软雅黑" panose="020B0503020204020204" pitchFamily="34" charset="-122"/>
                <a:ea typeface="微软雅黑" panose="020B0503020204020204" pitchFamily="34" charset="-122"/>
              </a:rPr>
              <a:t>——</a:t>
            </a:r>
          </a:p>
          <a:p>
            <a:pPr algn="just">
              <a:lnSpc>
                <a:spcPct val="200000"/>
              </a:lnSpc>
            </a:pPr>
            <a:r>
              <a:rPr lang="zh-CN" altLang="en-US" sz="1600" dirty="0">
                <a:latin typeface="微软雅黑" panose="020B0503020204020204" pitchFamily="34" charset="-122"/>
                <a:ea typeface="微软雅黑" panose="020B0503020204020204" pitchFamily="34" charset="-122"/>
              </a:rPr>
              <a:t>●对</a:t>
            </a:r>
            <a:r>
              <a:rPr lang="zh-CN" altLang="zh-CN" sz="1600" dirty="0">
                <a:latin typeface="微软雅黑" panose="020B0503020204020204" pitchFamily="34" charset="-122"/>
                <a:ea typeface="微软雅黑" panose="020B0503020204020204" pitchFamily="34" charset="-122"/>
              </a:rPr>
              <a:t>管理单位科研设施和仪器开放共享服务绩效</a:t>
            </a:r>
            <a:r>
              <a:rPr lang="zh-CN" altLang="en-US" sz="1600" dirty="0">
                <a:latin typeface="微软雅黑" panose="020B0503020204020204" pitchFamily="34" charset="-122"/>
                <a:ea typeface="微软雅黑" panose="020B0503020204020204" pitchFamily="34" charset="-122"/>
              </a:rPr>
              <a:t>进行</a:t>
            </a:r>
            <a:r>
              <a:rPr lang="zh-CN" altLang="zh-CN" sz="1600" dirty="0">
                <a:latin typeface="微软雅黑" panose="020B0503020204020204" pitchFamily="34" charset="-122"/>
                <a:ea typeface="微软雅黑" panose="020B0503020204020204" pitchFamily="34" charset="-122"/>
              </a:rPr>
              <a:t>奖补</a:t>
            </a:r>
            <a:endParaRPr lang="en-US" altLang="zh-CN" sz="1600" dirty="0">
              <a:latin typeface="微软雅黑" panose="020B0503020204020204" pitchFamily="34" charset="-122"/>
              <a:ea typeface="微软雅黑" panose="020B0503020204020204" pitchFamily="34" charset="-122"/>
            </a:endParaRPr>
          </a:p>
          <a:p>
            <a:pPr algn="just">
              <a:lnSpc>
                <a:spcPct val="200000"/>
              </a:lnSpc>
            </a:pP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对用户使用科研设施和仪器</a:t>
            </a:r>
            <a:r>
              <a:rPr lang="zh-CN" altLang="en-US" sz="1600" dirty="0">
                <a:latin typeface="微软雅黑" panose="020B0503020204020204" pitchFamily="34" charset="-122"/>
                <a:ea typeface="微软雅黑" panose="020B0503020204020204" pitchFamily="34" charset="-122"/>
              </a:rPr>
              <a:t>服务支出进行</a:t>
            </a:r>
            <a:r>
              <a:rPr lang="zh-CN" altLang="zh-CN" sz="1600" dirty="0">
                <a:latin typeface="微软雅黑" panose="020B0503020204020204" pitchFamily="34" charset="-122"/>
                <a:ea typeface="微软雅黑" panose="020B0503020204020204" pitchFamily="34" charset="-122"/>
              </a:rPr>
              <a:t>补贴</a:t>
            </a:r>
          </a:p>
        </p:txBody>
      </p:sp>
      <p:sp>
        <p:nvSpPr>
          <p:cNvPr id="2" name="矩形 1"/>
          <p:cNvSpPr/>
          <p:nvPr/>
        </p:nvSpPr>
        <p:spPr>
          <a:xfrm>
            <a:off x="827584" y="779710"/>
            <a:ext cx="1338828" cy="369332"/>
          </a:xfrm>
          <a:prstGeom prst="rect">
            <a:avLst/>
          </a:prstGeom>
        </p:spPr>
        <p:txBody>
          <a:bodyPr wrap="none">
            <a:spAutoFit/>
          </a:bodyPr>
          <a:lstStyle/>
          <a:p>
            <a:r>
              <a:rPr lang="zh-CN" altLang="en-US" dirty="0"/>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名词解释</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043608" y="195486"/>
            <a:ext cx="396044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第一节 总则</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043608" y="1407258"/>
            <a:ext cx="7272808" cy="1569693"/>
          </a:xfrm>
          <a:prstGeom prst="rect">
            <a:avLst/>
          </a:prstGeom>
          <a:noFill/>
        </p:spPr>
        <p:txBody>
          <a:bodyPr wrap="square" lIns="91472" tIns="45736" rIns="91472" bIns="45736" rtlCol="0">
            <a:spAutoFit/>
          </a:bodyPr>
          <a:lstStyle/>
          <a:p>
            <a:pPr algn="just">
              <a:lnSpc>
                <a:spcPct val="200000"/>
              </a:lnSpc>
            </a:pPr>
            <a:r>
              <a:rPr lang="zh-CN" altLang="en-US" sz="1600" dirty="0">
                <a:latin typeface="微软雅黑" panose="020B0503020204020204" pitchFamily="34" charset="-122"/>
                <a:ea typeface="微软雅黑" panose="020B0503020204020204" pitchFamily="34" charset="-122"/>
              </a:rPr>
              <a:t>一、奖补管理单位，目的是为了解决科研设施和仪器的运行维护、人员绩效、服务平台建设等开放共享工作相关费用问题，调动其开放共享积极性</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gn="just">
              <a:lnSpc>
                <a:spcPct val="200000"/>
              </a:lnSpc>
            </a:pPr>
            <a:r>
              <a:rPr lang="zh-CN" altLang="en-US" sz="1600" dirty="0">
                <a:latin typeface="微软雅黑" panose="020B0503020204020204" pitchFamily="34" charset="-122"/>
                <a:ea typeface="微软雅黑" panose="020B0503020204020204" pitchFamily="34" charset="-122"/>
              </a:rPr>
              <a:t>二、补贴企业用户，降低企业研发成本。</a:t>
            </a:r>
            <a:endParaRPr lang="zh-CN" altLang="zh-CN" sz="1600" dirty="0">
              <a:latin typeface="微软雅黑" panose="020B0503020204020204" pitchFamily="34" charset="-122"/>
              <a:ea typeface="微软雅黑" panose="020B0503020204020204" pitchFamily="34" charset="-122"/>
            </a:endParaRPr>
          </a:p>
        </p:txBody>
      </p:sp>
      <p:sp>
        <p:nvSpPr>
          <p:cNvPr id="2" name="矩形 1"/>
          <p:cNvSpPr/>
          <p:nvPr/>
        </p:nvSpPr>
        <p:spPr>
          <a:xfrm>
            <a:off x="899592" y="812626"/>
            <a:ext cx="2954655" cy="369332"/>
          </a:xfrm>
          <a:prstGeom prst="rect">
            <a:avLst/>
          </a:prstGeom>
        </p:spPr>
        <p:txBody>
          <a:bodyPr wrap="none">
            <a:spAutoFit/>
          </a:bodyPr>
          <a:lstStyle/>
          <a:p>
            <a:r>
              <a:rPr lang="zh-CN" altLang="en-US" dirty="0"/>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双向</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补贴政策发挥的作用</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99592" y="3363838"/>
            <a:ext cx="7776864" cy="1077218"/>
          </a:xfrm>
          <a:prstGeom prst="rect">
            <a:avLst/>
          </a:prstGeom>
        </p:spPr>
        <p:txBody>
          <a:bodyPr wrap="square">
            <a:spAutoFit/>
          </a:bodyPr>
          <a:lstStyle/>
          <a:p>
            <a:pPr algn="just">
              <a:lnSpc>
                <a:spcPct val="200000"/>
              </a:lnSpc>
            </a:pPr>
            <a:r>
              <a:rPr lang="zh-CN" altLang="en-US" sz="1600" dirty="0">
                <a:latin typeface="微软雅黑" panose="020B0503020204020204" pitchFamily="34" charset="-122"/>
                <a:ea typeface="微软雅黑" panose="020B0503020204020204" pitchFamily="34" charset="-122"/>
              </a:rPr>
              <a:t>省平台在</a:t>
            </a:r>
            <a:r>
              <a:rPr lang="en-US" altLang="zh-CN" sz="1600" dirty="0">
                <a:latin typeface="微软雅黑" panose="020B0503020204020204" pitchFamily="34" charset="-122"/>
                <a:ea typeface="微软雅黑" panose="020B0503020204020204" pitchFamily="34" charset="-122"/>
              </a:rPr>
              <a:t>2019</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年进行两次双向补贴，累计为</a:t>
            </a:r>
            <a:r>
              <a:rPr lang="en-US" altLang="zh-CN" sz="1600" dirty="0">
                <a:solidFill>
                  <a:srgbClr val="FF0000"/>
                </a:solidFill>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家管理单位及</a:t>
            </a:r>
            <a:r>
              <a:rPr lang="en-US" altLang="zh-CN" sz="1600" dirty="0">
                <a:solidFill>
                  <a:srgbClr val="FF0000"/>
                </a:solidFill>
                <a:latin typeface="微软雅黑" panose="020B0503020204020204" pitchFamily="34" charset="-122"/>
                <a:ea typeface="微软雅黑" panose="020B0503020204020204" pitchFamily="34" charset="-122"/>
              </a:rPr>
              <a:t>188</a:t>
            </a:r>
            <a:r>
              <a:rPr lang="zh-CN" altLang="en-US" sz="1600" dirty="0">
                <a:latin typeface="微软雅黑" panose="020B0503020204020204" pitchFamily="34" charset="-122"/>
                <a:ea typeface="微软雅黑" panose="020B0503020204020204" pitchFamily="34" charset="-122"/>
              </a:rPr>
              <a:t>家用户发放补贴</a:t>
            </a:r>
            <a:r>
              <a:rPr lang="en-US" altLang="zh-CN" sz="1600" dirty="0">
                <a:solidFill>
                  <a:srgbClr val="FF0000"/>
                </a:solidFill>
                <a:latin typeface="微软雅黑" panose="020B0503020204020204" pitchFamily="34" charset="-122"/>
                <a:ea typeface="微软雅黑" panose="020B0503020204020204" pitchFamily="34" charset="-122"/>
              </a:rPr>
              <a:t>1076</a:t>
            </a:r>
            <a:r>
              <a:rPr lang="zh-CN" altLang="en-US" sz="1600" dirty="0">
                <a:solidFill>
                  <a:srgbClr val="FF0000"/>
                </a:solidFill>
                <a:latin typeface="微软雅黑" panose="020B0503020204020204" pitchFamily="34" charset="-122"/>
                <a:ea typeface="微软雅黑" panose="020B0503020204020204" pitchFamily="34" charset="-122"/>
              </a:rPr>
              <a:t>万元</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2019</a:t>
            </a:r>
            <a:r>
              <a:rPr lang="zh-CN" altLang="en-US" sz="1600" dirty="0">
                <a:latin typeface="微软雅黑" panose="020B0503020204020204" pitchFamily="34" charset="-122"/>
                <a:ea typeface="微软雅黑" panose="020B0503020204020204" pitchFamily="34" charset="-122"/>
              </a:rPr>
              <a:t>年累计支持金额</a:t>
            </a:r>
            <a:r>
              <a:rPr lang="en-US" altLang="zh-CN" sz="1600" dirty="0">
                <a:latin typeface="微软雅黑" panose="020B0503020204020204" pitchFamily="34" charset="-122"/>
                <a:ea typeface="微软雅黑" panose="020B0503020204020204" pitchFamily="34" charset="-122"/>
              </a:rPr>
              <a:t>268</a:t>
            </a:r>
            <a:r>
              <a:rPr lang="zh-CN" altLang="en-US" sz="1600" dirty="0">
                <a:latin typeface="微软雅黑" panose="020B0503020204020204" pitchFamily="34" charset="-122"/>
                <a:ea typeface="微软雅黑" panose="020B0503020204020204" pitchFamily="34" charset="-122"/>
              </a:rPr>
              <a:t>万元，</a:t>
            </a:r>
            <a:r>
              <a:rPr lang="en-US" altLang="zh-CN" sz="1600" dirty="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年累计支持金额</a:t>
            </a:r>
            <a:r>
              <a:rPr lang="en-US" altLang="zh-CN" sz="1600" dirty="0">
                <a:latin typeface="微软雅黑" panose="020B0503020204020204" pitchFamily="34" charset="-122"/>
                <a:ea typeface="微软雅黑" panose="020B0503020204020204" pitchFamily="34" charset="-122"/>
              </a:rPr>
              <a:t>808</a:t>
            </a:r>
            <a:r>
              <a:rPr lang="zh-CN" altLang="en-US" sz="1600" dirty="0">
                <a:latin typeface="微软雅黑" panose="020B0503020204020204" pitchFamily="34" charset="-122"/>
                <a:ea typeface="微软雅黑" panose="020B0503020204020204" pitchFamily="34" charset="-122"/>
              </a:rPr>
              <a:t>万元）。</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9592" y="195486"/>
            <a:ext cx="316835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第二节  管理职责</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55572" y="813493"/>
            <a:ext cx="7848876" cy="3874077"/>
            <a:chOff x="1202626" y="1309948"/>
            <a:chExt cx="10276215" cy="5072173"/>
          </a:xfrm>
        </p:grpSpPr>
        <p:sp>
          <p:nvSpPr>
            <p:cNvPr id="5" name="Freeform 8"/>
            <p:cNvSpPr/>
            <p:nvPr/>
          </p:nvSpPr>
          <p:spPr bwMode="gray">
            <a:xfrm flipH="1">
              <a:off x="1202626" y="1309948"/>
              <a:ext cx="5023564" cy="2442177"/>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9"/>
            <p:cNvSpPr/>
            <p:nvPr/>
          </p:nvSpPr>
          <p:spPr bwMode="gray">
            <a:xfrm>
              <a:off x="1202634" y="3884683"/>
              <a:ext cx="5023556" cy="2497438"/>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10"/>
            <p:cNvSpPr/>
            <p:nvPr/>
          </p:nvSpPr>
          <p:spPr bwMode="gray">
            <a:xfrm>
              <a:off x="6352632" y="3884683"/>
              <a:ext cx="5126209" cy="2497438"/>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9" name="Freeform 8"/>
            <p:cNvSpPr/>
            <p:nvPr/>
          </p:nvSpPr>
          <p:spPr bwMode="gray">
            <a:xfrm>
              <a:off x="6340766" y="1309949"/>
              <a:ext cx="5138075" cy="244217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sp>
        <p:nvSpPr>
          <p:cNvPr id="19" name="TextBox 18"/>
          <p:cNvSpPr txBox="1"/>
          <p:nvPr/>
        </p:nvSpPr>
        <p:spPr>
          <a:xfrm>
            <a:off x="1043608" y="1139661"/>
            <a:ext cx="2880320" cy="954107"/>
          </a:xfrm>
          <a:prstGeom prst="rect">
            <a:avLst/>
          </a:prstGeom>
          <a:noFill/>
        </p:spPr>
        <p:txBody>
          <a:bodyPr wrap="square" rtlCol="0">
            <a:spAutoFit/>
          </a:bodyPr>
          <a:lstStyle/>
          <a:p>
            <a:r>
              <a:rPr lang="zh-CN" altLang="zh-CN" sz="1400" b="1" dirty="0" smtClean="0">
                <a:latin typeface="+mn-ea"/>
              </a:rPr>
              <a:t>省科技厅、省财政厅</a:t>
            </a:r>
            <a:r>
              <a:rPr lang="zh-CN" altLang="zh-CN" sz="1400" dirty="0" smtClean="0">
                <a:latin typeface="+mn-ea"/>
              </a:rPr>
              <a:t>负责研究制定科研设施和仪器双向补贴的政策措施，组织实施科研设施和仪器开放共享双向补贴工作。</a:t>
            </a:r>
            <a:endParaRPr lang="zh-CN" altLang="en-US" sz="1400" dirty="0" smtClean="0">
              <a:solidFill>
                <a:schemeClr val="tx1">
                  <a:lumMod val="75000"/>
                  <a:lumOff val="25000"/>
                </a:schemeClr>
              </a:solidFill>
              <a:latin typeface="+mn-ea"/>
            </a:endParaRPr>
          </a:p>
        </p:txBody>
      </p:sp>
      <p:sp>
        <p:nvSpPr>
          <p:cNvPr id="20" name="TextBox 19"/>
          <p:cNvSpPr txBox="1"/>
          <p:nvPr/>
        </p:nvSpPr>
        <p:spPr>
          <a:xfrm>
            <a:off x="5633882" y="945929"/>
            <a:ext cx="2880320" cy="1600438"/>
          </a:xfrm>
          <a:prstGeom prst="rect">
            <a:avLst/>
          </a:prstGeom>
          <a:noFill/>
        </p:spPr>
        <p:txBody>
          <a:bodyPr wrap="square" rtlCol="0">
            <a:spAutoFit/>
          </a:bodyPr>
          <a:lstStyle/>
          <a:p>
            <a:r>
              <a:rPr lang="zh-CN" altLang="zh-CN" sz="1400" b="1" dirty="0" smtClean="0">
                <a:latin typeface="+mn-ea"/>
              </a:rPr>
              <a:t>各省直主管部门、省辖市、省直管县（市）科技、财政行政主管部门</a:t>
            </a:r>
            <a:r>
              <a:rPr lang="zh-CN" altLang="zh-CN" sz="1400" dirty="0" smtClean="0">
                <a:latin typeface="+mn-ea"/>
              </a:rPr>
              <a:t>负责协调推进本部门、本区域内科研设施和仪器开放共享双向补贴工作，落实开放共享的激励政策。鼓励对本部门、本</a:t>
            </a:r>
            <a:r>
              <a:rPr lang="zh-CN" altLang="en-US" sz="1400" dirty="0" smtClean="0">
                <a:latin typeface="+mn-ea"/>
              </a:rPr>
              <a:t>地区</a:t>
            </a:r>
            <a:r>
              <a:rPr lang="zh-CN" altLang="zh-CN" sz="1400" dirty="0" smtClean="0">
                <a:latin typeface="+mn-ea"/>
              </a:rPr>
              <a:t>双向补贴进行配套支持。</a:t>
            </a:r>
            <a:endParaRPr lang="zh-CN" altLang="en-US" sz="1400" dirty="0" smtClean="0">
              <a:solidFill>
                <a:schemeClr val="tx1">
                  <a:lumMod val="75000"/>
                  <a:lumOff val="25000"/>
                </a:schemeClr>
              </a:solidFill>
              <a:latin typeface="+mn-ea"/>
            </a:endParaRPr>
          </a:p>
        </p:txBody>
      </p:sp>
      <p:sp>
        <p:nvSpPr>
          <p:cNvPr id="21" name="TextBox 20"/>
          <p:cNvSpPr txBox="1"/>
          <p:nvPr/>
        </p:nvSpPr>
        <p:spPr>
          <a:xfrm>
            <a:off x="899592" y="3163296"/>
            <a:ext cx="2880320" cy="1168400"/>
          </a:xfrm>
          <a:prstGeom prst="rect">
            <a:avLst/>
          </a:prstGeom>
          <a:noFill/>
        </p:spPr>
        <p:txBody>
          <a:bodyPr wrap="square" rtlCol="0">
            <a:spAutoFit/>
          </a:bodyPr>
          <a:lstStyle/>
          <a:p>
            <a:r>
              <a:rPr lang="zh-CN" altLang="zh-CN" sz="1400" b="1" dirty="0" smtClean="0">
                <a:latin typeface="+mn-ea"/>
              </a:rPr>
              <a:t>管理单位</a:t>
            </a:r>
            <a:r>
              <a:rPr lang="zh-CN" altLang="zh-CN" sz="1400" dirty="0" smtClean="0">
                <a:latin typeface="+mn-ea"/>
              </a:rPr>
              <a:t>负责制定本单位的开放共享管理办法，制定并公开发布开放共享服务价格目录，组织实施本单位科研设施和仪器向社会开放共享工作。</a:t>
            </a:r>
            <a:endParaRPr lang="zh-CN" altLang="en-US" sz="1400" dirty="0" smtClean="0">
              <a:latin typeface="+mn-ea"/>
            </a:endParaRPr>
          </a:p>
        </p:txBody>
      </p:sp>
      <p:sp>
        <p:nvSpPr>
          <p:cNvPr id="22" name="TextBox 21"/>
          <p:cNvSpPr txBox="1"/>
          <p:nvPr/>
        </p:nvSpPr>
        <p:spPr>
          <a:xfrm>
            <a:off x="5633882" y="3365192"/>
            <a:ext cx="2880320" cy="737235"/>
          </a:xfrm>
          <a:prstGeom prst="rect">
            <a:avLst/>
          </a:prstGeom>
          <a:noFill/>
        </p:spPr>
        <p:txBody>
          <a:bodyPr wrap="square" rtlCol="0">
            <a:spAutoFit/>
          </a:bodyPr>
          <a:lstStyle/>
          <a:p>
            <a:r>
              <a:rPr lang="zh-CN" altLang="zh-CN" sz="1400" b="1" dirty="0" smtClean="0">
                <a:latin typeface="+mn-ea"/>
              </a:rPr>
              <a:t>省共享服务平台</a:t>
            </a:r>
            <a:r>
              <a:rPr lang="zh-CN" altLang="en-US" sz="1400" dirty="0" smtClean="0">
                <a:latin typeface="+mn-ea"/>
              </a:rPr>
              <a:t>受托</a:t>
            </a:r>
            <a:r>
              <a:rPr lang="zh-CN" altLang="zh-CN" sz="1400" dirty="0" smtClean="0">
                <a:latin typeface="+mn-ea"/>
              </a:rPr>
              <a:t>负责开展全省科研设施和仪器开放共享绩效评价，组织实施双向补贴工作。</a:t>
            </a:r>
            <a:endParaRPr lang="zh-CN" altLang="en-US" sz="1400" dirty="0" smtClean="0">
              <a:latin typeface="+mn-ea"/>
            </a:endParaRPr>
          </a:p>
        </p:txBody>
      </p:sp>
      <p:sp>
        <p:nvSpPr>
          <p:cNvPr id="2" name="文本框 1"/>
          <p:cNvSpPr txBox="1"/>
          <p:nvPr/>
        </p:nvSpPr>
        <p:spPr>
          <a:xfrm>
            <a:off x="3770243" y="2332299"/>
            <a:ext cx="1776127" cy="830997"/>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主管</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部门    管理职责</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71600" y="195486"/>
            <a:ext cx="410445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第三节  管理单位开放共享绩效奖补</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900042" y="1491630"/>
            <a:ext cx="7560389" cy="1670778"/>
          </a:xfrm>
          <a:prstGeom prst="rect">
            <a:avLst/>
          </a:prstGeom>
        </p:spPr>
        <p:txBody>
          <a:bodyPr wrap="square">
            <a:spAutoFit/>
          </a:bodyPr>
          <a:lstStyle/>
          <a:p>
            <a:pPr algn="just">
              <a:lnSpc>
                <a:spcPct val="200000"/>
              </a:lnSpc>
            </a:pPr>
            <a:r>
              <a:rPr lang="zh-CN" altLang="zh-CN" dirty="0">
                <a:latin typeface="微软雅黑" panose="020B0503020204020204" pitchFamily="34" charset="-122"/>
                <a:ea typeface="微软雅黑" panose="020B0503020204020204" pitchFamily="34" charset="-122"/>
              </a:rPr>
              <a:t>省共享服务平台对管理单位年度开放共享情况进行绩效评价，评价结果分为</a:t>
            </a:r>
            <a:r>
              <a:rPr lang="zh-CN" altLang="zh-CN" b="1" dirty="0">
                <a:solidFill>
                  <a:srgbClr val="FF0000"/>
                </a:solidFill>
                <a:latin typeface="微软雅黑" panose="020B0503020204020204" pitchFamily="34" charset="-122"/>
                <a:ea typeface="微软雅黑" panose="020B0503020204020204" pitchFamily="34" charset="-122"/>
              </a:rPr>
              <a:t>优秀、合格、不合格</a:t>
            </a:r>
            <a:r>
              <a:rPr lang="zh-CN" altLang="zh-CN" dirty="0">
                <a:latin typeface="微软雅黑" panose="020B0503020204020204" pitchFamily="34" charset="-122"/>
                <a:ea typeface="微软雅黑" panose="020B0503020204020204" pitchFamily="34" charset="-122"/>
              </a:rPr>
              <a:t>三</a:t>
            </a:r>
            <a:r>
              <a:rPr lang="zh-CN" altLang="zh-CN" dirty="0" smtClean="0">
                <a:latin typeface="微软雅黑" panose="020B0503020204020204" pitchFamily="34" charset="-122"/>
                <a:ea typeface="微软雅黑" panose="020B0503020204020204" pitchFamily="34" charset="-122"/>
              </a:rPr>
              <a:t>类</a:t>
            </a:r>
            <a:r>
              <a:rPr lang="zh-CN" altLang="en-US" dirty="0" smtClean="0">
                <a:latin typeface="微软雅黑" panose="020B0503020204020204" pitchFamily="34" charset="-122"/>
                <a:ea typeface="微软雅黑" panose="020B0503020204020204" pitchFamily="34" charset="-122"/>
              </a:rPr>
              <a:t>。绩效</a:t>
            </a:r>
            <a:r>
              <a:rPr lang="zh-CN" altLang="en-US" dirty="0">
                <a:latin typeface="微软雅黑" panose="020B0503020204020204" pitchFamily="34" charset="-122"/>
                <a:ea typeface="微软雅黑" panose="020B0503020204020204" pitchFamily="34" charset="-122"/>
              </a:rPr>
              <a:t>奖补对象为</a:t>
            </a:r>
            <a:r>
              <a:rPr lang="zh-CN" altLang="zh-CN" dirty="0">
                <a:latin typeface="微软雅黑" panose="020B0503020204020204" pitchFamily="34" charset="-122"/>
                <a:ea typeface="微软雅黑" panose="020B0503020204020204" pitchFamily="34" charset="-122"/>
              </a:rPr>
              <a:t>纳入省共享服务平台</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开放共享绩效评价结果为</a:t>
            </a:r>
            <a:r>
              <a:rPr lang="zh-CN" altLang="zh-CN" b="1" dirty="0">
                <a:solidFill>
                  <a:srgbClr val="FF0000"/>
                </a:solidFill>
                <a:latin typeface="微软雅黑" panose="020B0503020204020204" pitchFamily="34" charset="-122"/>
                <a:ea typeface="微软雅黑" panose="020B0503020204020204" pitchFamily="34" charset="-122"/>
              </a:rPr>
              <a:t>合格以上</a:t>
            </a:r>
            <a:r>
              <a:rPr lang="zh-CN" altLang="zh-CN" dirty="0">
                <a:latin typeface="微软雅黑" panose="020B0503020204020204" pitchFamily="34" charset="-122"/>
                <a:ea typeface="微软雅黑" panose="020B0503020204020204" pitchFamily="34" charset="-122"/>
              </a:rPr>
              <a:t>的管理单位</a:t>
            </a:r>
            <a:r>
              <a:rPr lang="zh-CN" altLang="zh-CN" dirty="0" smtClean="0">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900042" y="987574"/>
            <a:ext cx="2031325" cy="369332"/>
          </a:xfrm>
          <a:prstGeom prst="rect">
            <a:avLst/>
          </a:prstGeom>
        </p:spPr>
        <p:txBody>
          <a:bodyPr wrap="none">
            <a:spAutoFit/>
          </a:bodyPr>
          <a:lstStyle/>
          <a:p>
            <a:r>
              <a:rPr lang="zh-CN" altLang="en-US" dirty="0" smtClean="0"/>
              <a:t>◆</a:t>
            </a:r>
            <a:r>
              <a:rPr lang="zh-CN" altLang="en-US" b="1" dirty="0">
                <a:latin typeface="微软雅黑" panose="020B0503020204020204" pitchFamily="34" charset="-122"/>
                <a:ea typeface="微软雅黑" panose="020B0503020204020204" pitchFamily="34" charset="-122"/>
              </a:rPr>
              <a:t>绩效奖补对象：</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716" y="169238"/>
            <a:ext cx="3785011" cy="369332"/>
          </a:xfrm>
          <a:prstGeom prst="rect">
            <a:avLst/>
          </a:prstGeom>
        </p:spPr>
        <p:txBody>
          <a:bodyPr wrap="none">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第三节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管理单位开放共享绩效奖补</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786603" y="906012"/>
            <a:ext cx="2032929" cy="369332"/>
          </a:xfrm>
          <a:prstGeom prst="rect">
            <a:avLst/>
          </a:prstGeom>
        </p:spPr>
        <p:txBody>
          <a:bodyPr wrap="none">
            <a:spAutoFit/>
          </a:bodyPr>
          <a:lstStyle/>
          <a:p>
            <a:r>
              <a:rPr lang="zh-CN" altLang="en-US" dirty="0"/>
              <a:t>◆</a:t>
            </a:r>
            <a:r>
              <a:rPr lang="zh-CN" altLang="en-US" b="1" dirty="0" smtClean="0">
                <a:latin typeface="微软雅黑" panose="020B0503020204020204" pitchFamily="34" charset="-122"/>
                <a:ea typeface="微软雅黑" panose="020B0503020204020204" pitchFamily="34" charset="-122"/>
              </a:rPr>
              <a:t>绩效</a:t>
            </a:r>
            <a:r>
              <a:rPr lang="zh-CN" altLang="en-US" b="1" dirty="0">
                <a:latin typeface="微软雅黑" panose="020B0503020204020204" pitchFamily="34" charset="-122"/>
                <a:ea typeface="微软雅黑" panose="020B0503020204020204" pitchFamily="34" charset="-122"/>
              </a:rPr>
              <a:t>奖补</a:t>
            </a:r>
            <a:r>
              <a:rPr lang="zh-CN" altLang="en-US" b="1" dirty="0" smtClean="0">
                <a:latin typeface="微软雅黑" panose="020B0503020204020204" pitchFamily="34" charset="-122"/>
                <a:ea typeface="微软雅黑" panose="020B0503020204020204" pitchFamily="34" charset="-122"/>
              </a:rPr>
              <a:t>流程</a:t>
            </a:r>
            <a:r>
              <a:rPr lang="zh-CN" altLang="en-US" b="1" dirty="0" smtClean="0"/>
              <a:t>：</a:t>
            </a:r>
            <a:endParaRPr lang="zh-CN" altLang="en-US" b="1" dirty="0"/>
          </a:p>
        </p:txBody>
      </p:sp>
      <p:sp>
        <p:nvSpPr>
          <p:cNvPr id="4" name="矩形 3"/>
          <p:cNvSpPr/>
          <p:nvPr/>
        </p:nvSpPr>
        <p:spPr>
          <a:xfrm>
            <a:off x="853618" y="1491630"/>
            <a:ext cx="8892480" cy="2677656"/>
          </a:xfrm>
          <a:prstGeom prst="rect">
            <a:avLst/>
          </a:prstGeom>
        </p:spPr>
        <p:txBody>
          <a:bodyPr wrap="square">
            <a:spAutoFit/>
          </a:bodyPr>
          <a:lstStyle/>
          <a:p>
            <a:pPr>
              <a:lnSpc>
                <a:spcPct val="200000"/>
              </a:lnSpc>
              <a:buNone/>
            </a:pPr>
            <a:r>
              <a:rPr lang="zh-CN" altLang="en-US" sz="1400" dirty="0" smtClean="0">
                <a:latin typeface="微软雅黑" panose="020B0503020204020204" pitchFamily="34" charset="-122"/>
                <a:ea typeface="微软雅黑" panose="020B0503020204020204" pitchFamily="34" charset="-122"/>
              </a:rPr>
              <a:t>一、管理</a:t>
            </a:r>
            <a:r>
              <a:rPr lang="zh-CN" altLang="en-US" sz="1400" dirty="0">
                <a:latin typeface="微软雅黑" panose="020B0503020204020204" pitchFamily="34" charset="-122"/>
                <a:ea typeface="微软雅黑" panose="020B0503020204020204" pitchFamily="34" charset="-122"/>
              </a:rPr>
              <a:t>单位</a:t>
            </a:r>
            <a:r>
              <a:rPr lang="zh-CN" altLang="en-US" sz="1400" b="1" dirty="0">
                <a:solidFill>
                  <a:srgbClr val="FF0000"/>
                </a:solidFill>
                <a:latin typeface="微软雅黑" panose="020B0503020204020204" pitchFamily="34" charset="-122"/>
                <a:ea typeface="微软雅黑" panose="020B0503020204020204" pitchFamily="34" charset="-122"/>
              </a:rPr>
              <a:t>通过省平台</a:t>
            </a:r>
            <a:r>
              <a:rPr lang="zh-CN" altLang="en-US" sz="1400" dirty="0">
                <a:latin typeface="微软雅黑" panose="020B0503020204020204" pitchFamily="34" charset="-122"/>
                <a:ea typeface="微软雅黑" panose="020B0503020204020204" pitchFamily="34" charset="-122"/>
              </a:rPr>
              <a:t>对外提供共享服务并留</a:t>
            </a:r>
            <a:r>
              <a:rPr lang="zh-CN" altLang="en-US" sz="1400" b="1" dirty="0">
                <a:solidFill>
                  <a:srgbClr val="FF0000"/>
                </a:solidFill>
                <a:latin typeface="微软雅黑" panose="020B0503020204020204" pitchFamily="34" charset="-122"/>
                <a:ea typeface="微软雅黑" panose="020B0503020204020204" pitchFamily="34" charset="-122"/>
              </a:rPr>
              <a:t>存完整</a:t>
            </a:r>
            <a:r>
              <a:rPr lang="zh-CN" altLang="en-US" sz="1400" b="1" dirty="0" smtClean="0">
                <a:solidFill>
                  <a:srgbClr val="FF0000"/>
                </a:solidFill>
                <a:latin typeface="微软雅黑" panose="020B0503020204020204" pitchFamily="34" charset="-122"/>
                <a:ea typeface="微软雅黑" panose="020B0503020204020204" pitchFamily="34" charset="-122"/>
              </a:rPr>
              <a:t>记录。</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ct val="200000"/>
              </a:lnSpc>
            </a:pPr>
            <a:r>
              <a:rPr lang="zh-CN" altLang="en-US" sz="1400" dirty="0" smtClean="0">
                <a:latin typeface="微软雅黑" panose="020B0503020204020204" pitchFamily="34" charset="-122"/>
                <a:ea typeface="微软雅黑" panose="020B0503020204020204" pitchFamily="34" charset="-122"/>
              </a:rPr>
              <a:t>二、管理</a:t>
            </a:r>
            <a:r>
              <a:rPr lang="zh-CN" altLang="en-US" sz="1400" dirty="0">
                <a:latin typeface="微软雅黑" panose="020B0503020204020204" pitchFamily="34" charset="-122"/>
                <a:ea typeface="微软雅黑" panose="020B0503020204020204" pitchFamily="34" charset="-122"/>
              </a:rPr>
              <a:t>单位通过省共享服务平台在线</a:t>
            </a:r>
            <a:r>
              <a:rPr lang="zh-CN" altLang="en-US" sz="1400" b="1" dirty="0">
                <a:solidFill>
                  <a:srgbClr val="FF0000"/>
                </a:solidFill>
                <a:latin typeface="微软雅黑" panose="020B0503020204020204" pitchFamily="34" charset="-122"/>
                <a:ea typeface="微软雅黑" panose="020B0503020204020204" pitchFamily="34" charset="-122"/>
              </a:rPr>
              <a:t>提交绩效评价申请</a:t>
            </a:r>
            <a:r>
              <a:rPr lang="zh-CN" altLang="en-US" sz="1400" dirty="0">
                <a:latin typeface="微软雅黑" panose="020B0503020204020204" pitchFamily="34" charset="-122"/>
                <a:ea typeface="微软雅黑" panose="020B0503020204020204" pitchFamily="34" charset="-122"/>
              </a:rPr>
              <a:t>，连同其他证明材料一起提交至主管</a:t>
            </a:r>
            <a:r>
              <a:rPr lang="zh-CN" altLang="en-US" sz="1400" dirty="0" smtClean="0">
                <a:latin typeface="微软雅黑" panose="020B0503020204020204" pitchFamily="34" charset="-122"/>
                <a:ea typeface="微软雅黑" panose="020B0503020204020204" pitchFamily="34" charset="-122"/>
              </a:rPr>
              <a:t>部门。</a:t>
            </a:r>
            <a:endParaRPr lang="en-US" altLang="zh-CN" sz="1400" dirty="0" smtClean="0">
              <a:latin typeface="微软雅黑" panose="020B0503020204020204" pitchFamily="34" charset="-122"/>
              <a:ea typeface="微软雅黑" panose="020B0503020204020204" pitchFamily="34" charset="-122"/>
            </a:endParaRPr>
          </a:p>
          <a:p>
            <a:pPr>
              <a:lnSpc>
                <a:spcPct val="200000"/>
              </a:lnSpc>
            </a:pPr>
            <a:r>
              <a:rPr lang="zh-CN" altLang="en-US" sz="1400" dirty="0" smtClean="0">
                <a:latin typeface="微软雅黑" panose="020B0503020204020204" pitchFamily="34" charset="-122"/>
                <a:ea typeface="微软雅黑" panose="020B0503020204020204" pitchFamily="34" charset="-122"/>
              </a:rPr>
              <a:t>三、主管</a:t>
            </a:r>
            <a:r>
              <a:rPr lang="zh-CN" altLang="en-US" sz="1400" dirty="0">
                <a:latin typeface="微软雅黑" panose="020B0503020204020204" pitchFamily="34" charset="-122"/>
                <a:ea typeface="微软雅黑" panose="020B0503020204020204" pitchFamily="34" charset="-122"/>
              </a:rPr>
              <a:t>部门</a:t>
            </a:r>
            <a:r>
              <a:rPr lang="zh-CN" altLang="en-US" sz="1400" b="1" dirty="0">
                <a:solidFill>
                  <a:srgbClr val="FF0000"/>
                </a:solidFill>
                <a:latin typeface="微软雅黑" panose="020B0503020204020204" pitchFamily="34" charset="-122"/>
                <a:ea typeface="微软雅黑" panose="020B0503020204020204" pitchFamily="34" charset="-122"/>
              </a:rPr>
              <a:t>审核</a:t>
            </a:r>
            <a:r>
              <a:rPr lang="zh-CN" altLang="en-US" sz="1400" dirty="0">
                <a:latin typeface="微软雅黑" panose="020B0503020204020204" pitchFamily="34" charset="-122"/>
                <a:ea typeface="微软雅黑" panose="020B0503020204020204" pitchFamily="34" charset="-122"/>
              </a:rPr>
              <a:t>后提交至省科技厅、省</a:t>
            </a:r>
            <a:r>
              <a:rPr lang="zh-CN" altLang="en-US" sz="1400" dirty="0" smtClean="0">
                <a:latin typeface="微软雅黑" panose="020B0503020204020204" pitchFamily="34" charset="-122"/>
                <a:ea typeface="微软雅黑" panose="020B0503020204020204" pitchFamily="34" charset="-122"/>
              </a:rPr>
              <a:t>财政厅。</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zh-CN" altLang="en-US" sz="1400" dirty="0" smtClean="0">
                <a:latin typeface="微软雅黑" panose="020B0503020204020204" pitchFamily="34" charset="-122"/>
                <a:ea typeface="微软雅黑" panose="020B0503020204020204" pitchFamily="34" charset="-122"/>
              </a:rPr>
              <a:t>四、省</a:t>
            </a:r>
            <a:r>
              <a:rPr lang="zh-CN" altLang="en-US" sz="1400" dirty="0">
                <a:latin typeface="微软雅黑" panose="020B0503020204020204" pitchFamily="34" charset="-122"/>
                <a:ea typeface="微软雅黑" panose="020B0503020204020204" pitchFamily="34" charset="-122"/>
              </a:rPr>
              <a:t>共享服务平台对管理单位年度开放共享情况进行绩效评价并向社会</a:t>
            </a:r>
            <a:r>
              <a:rPr lang="zh-CN" altLang="en-US" sz="1400" b="1" dirty="0">
                <a:solidFill>
                  <a:srgbClr val="FF0000"/>
                </a:solidFill>
                <a:latin typeface="微软雅黑" panose="020B0503020204020204" pitchFamily="34" charset="-122"/>
                <a:ea typeface="微软雅黑" panose="020B0503020204020204" pitchFamily="34" charset="-122"/>
              </a:rPr>
              <a:t>公示</a:t>
            </a:r>
            <a:r>
              <a:rPr lang="zh-CN" altLang="en-US" sz="1400" dirty="0" smtClean="0">
                <a:latin typeface="微软雅黑" panose="020B0503020204020204" pitchFamily="34" charset="-122"/>
                <a:ea typeface="微软雅黑" panose="020B0503020204020204" pitchFamily="34" charset="-122"/>
              </a:rPr>
              <a:t>结果。</a:t>
            </a:r>
            <a:endParaRPr lang="en-US" altLang="zh-CN" sz="1400" dirty="0" smtClean="0">
              <a:latin typeface="微软雅黑" panose="020B0503020204020204" pitchFamily="34" charset="-122"/>
              <a:ea typeface="微软雅黑" panose="020B0503020204020204" pitchFamily="34" charset="-122"/>
            </a:endParaRPr>
          </a:p>
          <a:p>
            <a:pPr>
              <a:lnSpc>
                <a:spcPct val="200000"/>
              </a:lnSpc>
            </a:pPr>
            <a:r>
              <a:rPr lang="zh-CN" altLang="en-US" sz="1400" dirty="0" smtClean="0">
                <a:latin typeface="微软雅黑" panose="020B0503020204020204" pitchFamily="34" charset="-122"/>
                <a:ea typeface="微软雅黑" panose="020B0503020204020204" pitchFamily="34" charset="-122"/>
              </a:rPr>
              <a:t>五、省</a:t>
            </a:r>
            <a:r>
              <a:rPr lang="zh-CN" altLang="en-US" sz="1400" dirty="0">
                <a:latin typeface="微软雅黑" panose="020B0503020204020204" pitchFamily="34" charset="-122"/>
                <a:ea typeface="微软雅黑" panose="020B0503020204020204" pitchFamily="34" charset="-122"/>
              </a:rPr>
              <a:t>科技厅、省财政厅依据评价结果提出补贴计划建议，按相关程序</a:t>
            </a:r>
            <a:r>
              <a:rPr lang="zh-CN" altLang="en-US" sz="1400" b="1" dirty="0">
                <a:solidFill>
                  <a:srgbClr val="FF0000"/>
                </a:solidFill>
                <a:latin typeface="微软雅黑" panose="020B0503020204020204" pitchFamily="34" charset="-122"/>
                <a:ea typeface="微软雅黑" panose="020B0503020204020204" pitchFamily="34" charset="-122"/>
              </a:rPr>
              <a:t>审批</a:t>
            </a:r>
            <a:r>
              <a:rPr lang="zh-CN" altLang="en-US" sz="1400" dirty="0">
                <a:latin typeface="微软雅黑" panose="020B0503020204020204" pitchFamily="34" charset="-122"/>
                <a:ea typeface="微软雅黑" panose="020B0503020204020204" pitchFamily="34" charset="-122"/>
              </a:rPr>
              <a:t>后向社会</a:t>
            </a:r>
            <a:r>
              <a:rPr lang="zh-CN" altLang="en-US" sz="1400" b="1" dirty="0">
                <a:solidFill>
                  <a:srgbClr val="FF0000"/>
                </a:solidFill>
                <a:latin typeface="微软雅黑" panose="020B0503020204020204" pitchFamily="34" charset="-122"/>
                <a:ea typeface="微软雅黑" panose="020B0503020204020204" pitchFamily="34" charset="-122"/>
              </a:rPr>
              <a:t>公</a:t>
            </a:r>
            <a:r>
              <a:rPr lang="zh-CN" altLang="en-US" sz="1400" b="1" dirty="0" smtClean="0">
                <a:solidFill>
                  <a:srgbClr val="FF0000"/>
                </a:solidFill>
                <a:latin typeface="微软雅黑" panose="020B0503020204020204" pitchFamily="34" charset="-122"/>
                <a:ea typeface="微软雅黑" panose="020B0503020204020204" pitchFamily="34" charset="-122"/>
              </a:rPr>
              <a:t>示。</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ct val="200000"/>
              </a:lnSpc>
            </a:pPr>
            <a:r>
              <a:rPr lang="zh-CN" altLang="en-US" sz="1400" dirty="0" smtClean="0">
                <a:latin typeface="微软雅黑" panose="020B0503020204020204" pitchFamily="34" charset="-122"/>
                <a:ea typeface="微软雅黑" panose="020B0503020204020204" pitchFamily="34" charset="-122"/>
              </a:rPr>
              <a:t>六、公</a:t>
            </a:r>
            <a:r>
              <a:rPr lang="zh-CN" altLang="en-US" sz="1400" dirty="0">
                <a:latin typeface="微软雅黑" panose="020B0503020204020204" pitchFamily="34" charset="-122"/>
                <a:ea typeface="微软雅黑" panose="020B0503020204020204" pitchFamily="34" charset="-122"/>
              </a:rPr>
              <a:t>示无异议</a:t>
            </a:r>
            <a:r>
              <a:rPr lang="zh-CN" altLang="en-US" sz="1400" b="1" dirty="0">
                <a:solidFill>
                  <a:srgbClr val="FF0000"/>
                </a:solidFill>
                <a:latin typeface="微软雅黑" panose="020B0503020204020204" pitchFamily="34" charset="-122"/>
                <a:ea typeface="微软雅黑" panose="020B0503020204020204" pitchFamily="34" charset="-122"/>
              </a:rPr>
              <a:t>拨付</a:t>
            </a:r>
            <a:r>
              <a:rPr lang="zh-CN" altLang="en-US" sz="1400" dirty="0">
                <a:latin typeface="微软雅黑" panose="020B0503020204020204" pitchFamily="34" charset="-122"/>
                <a:ea typeface="微软雅黑" panose="020B0503020204020204" pitchFamily="34" charset="-122"/>
              </a:rPr>
              <a:t>奖补</a:t>
            </a:r>
            <a:r>
              <a:rPr lang="zh-CN" altLang="en-US" sz="1400" dirty="0" smtClean="0">
                <a:latin typeface="微软雅黑" panose="020B0503020204020204" pitchFamily="34" charset="-122"/>
                <a:ea typeface="微软雅黑" panose="020B0503020204020204" pitchFamily="34" charset="-122"/>
              </a:rPr>
              <a:t>经费。</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71600" y="195486"/>
            <a:ext cx="453650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第三节  </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管理单位开放共享绩效奖补</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83568" y="987574"/>
            <a:ext cx="7992888" cy="3539430"/>
          </a:xfrm>
          <a:prstGeom prst="rect">
            <a:avLst/>
          </a:prstGeom>
        </p:spPr>
        <p:txBody>
          <a:bodyPr wrap="square">
            <a:spAutoFit/>
          </a:bodyPr>
          <a:lstStyle/>
          <a:p>
            <a:pPr algn="just">
              <a:lnSpc>
                <a:spcPct val="200000"/>
              </a:lnSpc>
            </a:pPr>
            <a:r>
              <a:rPr lang="zh-CN" altLang="en-US" sz="1400" b="1" dirty="0">
                <a:latin typeface="微软雅黑" panose="020B0503020204020204" pitchFamily="34" charset="-122"/>
                <a:ea typeface="微软雅黑" panose="020B0503020204020204" pitchFamily="34" charset="-122"/>
              </a:rPr>
              <a:t>奖补</a:t>
            </a:r>
            <a:r>
              <a:rPr lang="zh-CN" altLang="en-US" sz="1400" b="1" dirty="0" smtClean="0">
                <a:latin typeface="微软雅黑" panose="020B0503020204020204" pitchFamily="34" charset="-122"/>
                <a:ea typeface="微软雅黑" panose="020B0503020204020204" pitchFamily="34" charset="-122"/>
              </a:rPr>
              <a:t>金额</a:t>
            </a:r>
            <a:endParaRPr lang="en-US" altLang="zh-CN" sz="1400" b="1" dirty="0" smtClean="0">
              <a:latin typeface="微软雅黑" panose="020B0503020204020204" pitchFamily="34" charset="-122"/>
              <a:ea typeface="微软雅黑" panose="020B0503020204020204" pitchFamily="34" charset="-122"/>
            </a:endParaRPr>
          </a:p>
          <a:p>
            <a:pPr algn="just">
              <a:lnSpc>
                <a:spcPct val="200000"/>
              </a:lnSpc>
            </a:pPr>
            <a:r>
              <a:rPr lang="zh-CN" altLang="zh-CN" sz="1400" dirty="0" smtClean="0">
                <a:latin typeface="微软雅黑" panose="020B0503020204020204" pitchFamily="34" charset="-122"/>
                <a:ea typeface="微软雅黑" panose="020B0503020204020204" pitchFamily="34" charset="-122"/>
              </a:rPr>
              <a:t>管理</a:t>
            </a:r>
            <a:r>
              <a:rPr lang="zh-CN" altLang="zh-CN" sz="1400" dirty="0">
                <a:latin typeface="微软雅黑" panose="020B0503020204020204" pitchFamily="34" charset="-122"/>
                <a:ea typeface="微软雅黑" panose="020B0503020204020204" pitchFamily="34" charset="-122"/>
              </a:rPr>
              <a:t>单位开放共享服务绩效奖补金额等于单台（套）</a:t>
            </a:r>
            <a:r>
              <a:rPr lang="zh-CN" altLang="en-US" sz="1400" dirty="0">
                <a:latin typeface="微软雅黑" panose="020B0503020204020204" pitchFamily="34" charset="-122"/>
                <a:ea typeface="微软雅黑" panose="020B0503020204020204" pitchFamily="34" charset="-122"/>
              </a:rPr>
              <a:t>科研设施和</a:t>
            </a:r>
            <a:r>
              <a:rPr lang="zh-CN" altLang="zh-CN" sz="1400" dirty="0">
                <a:latin typeface="微软雅黑" panose="020B0503020204020204" pitchFamily="34" charset="-122"/>
                <a:ea typeface="微软雅黑" panose="020B0503020204020204" pitchFamily="34" charset="-122"/>
              </a:rPr>
              <a:t>仪器后补助金额的总和</a:t>
            </a:r>
            <a:r>
              <a:rPr lang="zh-CN" altLang="zh-CN"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lnSpc>
                <a:spcPct val="200000"/>
              </a:lnSpc>
            </a:pPr>
            <a:r>
              <a:rPr lang="zh-CN" altLang="en-US" sz="1400" dirty="0" smtClean="0">
                <a:latin typeface="微软雅黑" panose="020B0503020204020204" pitchFamily="34" charset="-122"/>
                <a:ea typeface="微软雅黑" panose="020B0503020204020204" pitchFamily="34" charset="-122"/>
              </a:rPr>
              <a:t>单台</a:t>
            </a:r>
            <a:r>
              <a:rPr lang="zh-CN" altLang="en-US" sz="1400" dirty="0">
                <a:latin typeface="微软雅黑" panose="020B0503020204020204" pitchFamily="34" charset="-122"/>
                <a:ea typeface="微软雅黑" panose="020B0503020204020204" pitchFamily="34" charset="-122"/>
              </a:rPr>
              <a:t>（套）科研设施和仪器后补助金额</a:t>
            </a:r>
            <a:r>
              <a:rPr lang="zh-CN" altLang="zh-CN" sz="1400" dirty="0">
                <a:latin typeface="微软雅黑" panose="020B0503020204020204" pitchFamily="34" charset="-122"/>
                <a:ea typeface="微软雅黑" panose="020B0503020204020204" pitchFamily="34" charset="-122"/>
              </a:rPr>
              <a:t>等于其开放共享服务收入乘以补贴系数</a:t>
            </a:r>
            <a:r>
              <a:rPr lang="zh-CN"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a:lnSpc>
                <a:spcPct val="200000"/>
              </a:lnSpc>
            </a:pPr>
            <a:r>
              <a:rPr lang="zh-CN" altLang="en-US" sz="1400" b="1" dirty="0">
                <a:latin typeface="微软雅黑" panose="020B0503020204020204" pitchFamily="34" charset="-122"/>
                <a:ea typeface="微软雅黑" panose="020B0503020204020204" pitchFamily="34" charset="-122"/>
              </a:rPr>
              <a:t>补贴</a:t>
            </a:r>
            <a:r>
              <a:rPr lang="zh-CN" altLang="en-US" sz="1400" b="1" dirty="0" smtClean="0">
                <a:latin typeface="微软雅黑" panose="020B0503020204020204" pitchFamily="34" charset="-122"/>
                <a:ea typeface="微软雅黑" panose="020B0503020204020204" pitchFamily="34" charset="-122"/>
              </a:rPr>
              <a:t>系数</a:t>
            </a:r>
            <a:endParaRPr lang="en-US" altLang="zh-CN" sz="1400" b="1" dirty="0" smtClean="0">
              <a:latin typeface="微软雅黑" panose="020B0503020204020204" pitchFamily="34" charset="-122"/>
              <a:ea typeface="微软雅黑" panose="020B0503020204020204" pitchFamily="34" charset="-122"/>
            </a:endParaRPr>
          </a:p>
          <a:p>
            <a:pPr algn="just">
              <a:lnSpc>
                <a:spcPct val="200000"/>
              </a:lnSpc>
            </a:pPr>
            <a:r>
              <a:rPr lang="zh-CN" altLang="zh-CN" sz="1400" dirty="0" smtClean="0">
                <a:latin typeface="微软雅黑" panose="020B0503020204020204" pitchFamily="34" charset="-122"/>
                <a:ea typeface="微软雅黑" panose="020B0503020204020204" pitchFamily="34" charset="-122"/>
              </a:rPr>
              <a:t>根据</a:t>
            </a:r>
            <a:r>
              <a:rPr lang="zh-CN" altLang="zh-CN" sz="1400" dirty="0">
                <a:latin typeface="微软雅黑" panose="020B0503020204020204" pitchFamily="34" charset="-122"/>
                <a:ea typeface="微软雅黑" panose="020B0503020204020204" pitchFamily="34" charset="-122"/>
              </a:rPr>
              <a:t>对管理单位的绩效评价结果，优秀单位补贴系数为</a:t>
            </a:r>
            <a:r>
              <a:rPr lang="en-US" altLang="zh-CN" sz="1400" b="1" dirty="0">
                <a:solidFill>
                  <a:srgbClr val="FF0000"/>
                </a:solidFill>
                <a:latin typeface="微软雅黑" panose="020B0503020204020204" pitchFamily="34" charset="-122"/>
                <a:ea typeface="微软雅黑" panose="020B0503020204020204" pitchFamily="34" charset="-122"/>
              </a:rPr>
              <a:t>20%</a:t>
            </a:r>
            <a:r>
              <a:rPr lang="zh-CN" altLang="zh-CN" sz="1400" dirty="0">
                <a:latin typeface="微软雅黑" panose="020B0503020204020204" pitchFamily="34" charset="-122"/>
                <a:ea typeface="微软雅黑" panose="020B0503020204020204" pitchFamily="34" charset="-122"/>
              </a:rPr>
              <a:t>；合格单位补贴系数为</a:t>
            </a:r>
            <a:r>
              <a:rPr lang="en-US" altLang="zh-CN" sz="1400" b="1" dirty="0">
                <a:solidFill>
                  <a:srgbClr val="FF0000"/>
                </a:solidFill>
                <a:latin typeface="微软雅黑" panose="020B0503020204020204" pitchFamily="34" charset="-122"/>
                <a:ea typeface="微软雅黑" panose="020B0503020204020204" pitchFamily="34" charset="-122"/>
              </a:rPr>
              <a:t>10%</a:t>
            </a:r>
            <a:r>
              <a:rPr lang="zh-CN" altLang="zh-CN" sz="1400" dirty="0">
                <a:latin typeface="微软雅黑" panose="020B0503020204020204" pitchFamily="34" charset="-122"/>
                <a:ea typeface="微软雅黑" panose="020B0503020204020204" pitchFamily="34" charset="-122"/>
              </a:rPr>
              <a:t>；不合格单位不给予奖补</a:t>
            </a:r>
            <a:r>
              <a:rPr lang="zh-CN"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a:lnSpc>
                <a:spcPct val="200000"/>
              </a:lnSpc>
            </a:pPr>
            <a:r>
              <a:rPr lang="zh-CN" altLang="en-US" sz="1400" b="1" dirty="0">
                <a:latin typeface="微软雅黑" panose="020B0503020204020204" pitchFamily="34" charset="-122"/>
                <a:ea typeface="微软雅黑" panose="020B0503020204020204" pitchFamily="34" charset="-122"/>
              </a:rPr>
              <a:t>金额</a:t>
            </a:r>
            <a:r>
              <a:rPr lang="zh-CN" altLang="en-US" sz="1400" b="1" dirty="0" smtClean="0">
                <a:latin typeface="微软雅黑" panose="020B0503020204020204" pitchFamily="34" charset="-122"/>
                <a:ea typeface="微软雅黑" panose="020B0503020204020204" pitchFamily="34" charset="-122"/>
              </a:rPr>
              <a:t>上限</a:t>
            </a:r>
            <a:endParaRPr lang="en-US" altLang="zh-CN" sz="1400" b="1" dirty="0" smtClean="0">
              <a:latin typeface="微软雅黑" panose="020B0503020204020204" pitchFamily="34" charset="-122"/>
              <a:ea typeface="微软雅黑" panose="020B0503020204020204" pitchFamily="34" charset="-122"/>
            </a:endParaRPr>
          </a:p>
          <a:p>
            <a:pPr algn="just">
              <a:lnSpc>
                <a:spcPct val="200000"/>
              </a:lnSpc>
            </a:pPr>
            <a:r>
              <a:rPr lang="zh-CN" altLang="zh-CN" sz="1400" dirty="0" smtClean="0">
                <a:latin typeface="微软雅黑" panose="020B0503020204020204" pitchFamily="34" charset="-122"/>
                <a:ea typeface="微软雅黑" panose="020B0503020204020204" pitchFamily="34" charset="-122"/>
              </a:rPr>
              <a:t>同</a:t>
            </a:r>
            <a:r>
              <a:rPr lang="zh-CN" altLang="zh-CN" sz="1400" dirty="0">
                <a:latin typeface="微软雅黑" panose="020B0503020204020204" pitchFamily="34" charset="-122"/>
                <a:ea typeface="微软雅黑" panose="020B0503020204020204" pitchFamily="34" charset="-122"/>
              </a:rPr>
              <a:t>一年度，单台（套）科研设施和仪器补贴金额</a:t>
            </a:r>
            <a:r>
              <a:rPr lang="zh-CN" altLang="zh-CN" sz="1400" b="1" dirty="0">
                <a:solidFill>
                  <a:srgbClr val="FF0000"/>
                </a:solidFill>
                <a:latin typeface="微软雅黑" panose="020B0503020204020204" pitchFamily="34" charset="-122"/>
                <a:ea typeface="微软雅黑" panose="020B0503020204020204" pitchFamily="34" charset="-122"/>
              </a:rPr>
              <a:t>不高于</a:t>
            </a:r>
            <a:r>
              <a:rPr lang="en-US" altLang="zh-CN" sz="1400" b="1" dirty="0">
                <a:solidFill>
                  <a:srgbClr val="FF0000"/>
                </a:solidFill>
                <a:latin typeface="微软雅黑" panose="020B0503020204020204" pitchFamily="34" charset="-122"/>
                <a:ea typeface="微软雅黑" panose="020B0503020204020204" pitchFamily="34" charset="-122"/>
              </a:rPr>
              <a:t>10</a:t>
            </a:r>
            <a:r>
              <a:rPr lang="zh-CN" altLang="zh-CN" sz="1400" b="1" dirty="0">
                <a:solidFill>
                  <a:srgbClr val="FF0000"/>
                </a:solidFill>
                <a:latin typeface="微软雅黑" panose="020B0503020204020204" pitchFamily="34" charset="-122"/>
                <a:ea typeface="微软雅黑" panose="020B0503020204020204" pitchFamily="34" charset="-122"/>
              </a:rPr>
              <a:t>万元</a:t>
            </a:r>
            <a:r>
              <a:rPr lang="zh-CN" altLang="zh-CN" sz="1400" dirty="0">
                <a:latin typeface="微软雅黑" panose="020B0503020204020204" pitchFamily="34" charset="-122"/>
                <a:ea typeface="微软雅黑" panose="020B0503020204020204" pitchFamily="34" charset="-122"/>
              </a:rPr>
              <a:t>，单个单位奖补总额</a:t>
            </a:r>
            <a:r>
              <a:rPr lang="zh-CN" altLang="zh-CN" sz="1400" b="1" dirty="0">
                <a:solidFill>
                  <a:srgbClr val="FF0000"/>
                </a:solidFill>
                <a:latin typeface="微软雅黑" panose="020B0503020204020204" pitchFamily="34" charset="-122"/>
                <a:ea typeface="微软雅黑" panose="020B0503020204020204" pitchFamily="34" charset="-122"/>
              </a:rPr>
              <a:t>不高于</a:t>
            </a:r>
            <a:r>
              <a:rPr lang="en-US" altLang="zh-CN" sz="1400" b="1" dirty="0">
                <a:solidFill>
                  <a:srgbClr val="FF0000"/>
                </a:solidFill>
                <a:latin typeface="微软雅黑" panose="020B0503020204020204" pitchFamily="34" charset="-122"/>
                <a:ea typeface="微软雅黑" panose="020B0503020204020204" pitchFamily="34" charset="-122"/>
              </a:rPr>
              <a:t>100</a:t>
            </a:r>
            <a:r>
              <a:rPr lang="zh-CN" altLang="zh-CN" sz="1400" b="1" dirty="0">
                <a:solidFill>
                  <a:srgbClr val="FF0000"/>
                </a:solidFill>
                <a:latin typeface="微软雅黑" panose="020B0503020204020204" pitchFamily="34" charset="-122"/>
                <a:ea typeface="微软雅黑" panose="020B0503020204020204" pitchFamily="34" charset="-122"/>
              </a:rPr>
              <a:t>万元</a:t>
            </a:r>
            <a:r>
              <a:rPr lang="zh-CN" altLang="zh-CN" sz="1400" dirty="0" smtClean="0">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1898" y="179207"/>
            <a:ext cx="424847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第四节  用户科研设施和仪器使用补贴</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39552" y="4155926"/>
            <a:ext cx="8208912" cy="78752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便于省平台通过高企库、科技型中小企业库以及创新创业团队库比对、审核，上述用户需要在省平台登记注册。</a:t>
            </a:r>
          </a:p>
        </p:txBody>
      </p:sp>
      <p:sp>
        <p:nvSpPr>
          <p:cNvPr id="24" name="矩形 47"/>
          <p:cNvSpPr>
            <a:spLocks noChangeArrowheads="1"/>
          </p:cNvSpPr>
          <p:nvPr/>
        </p:nvSpPr>
        <p:spPr bwMode="auto">
          <a:xfrm>
            <a:off x="467544" y="1359713"/>
            <a:ext cx="8496944" cy="2677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200000"/>
              </a:lnSpc>
              <a:spcBef>
                <a:spcPct val="0"/>
              </a:spcBef>
              <a:buNone/>
            </a:pPr>
            <a:r>
              <a:rPr lang="en-US" altLang="zh-CN" sz="1400" dirty="0"/>
              <a:t>1</a:t>
            </a:r>
            <a:r>
              <a:rPr lang="zh-CN" altLang="en-US" sz="1400" dirty="0" smtClean="0"/>
              <a:t>、</a:t>
            </a:r>
            <a:r>
              <a:rPr lang="zh-CN" altLang="zh-CN" sz="1400" dirty="0" smtClean="0"/>
              <a:t>在我省登记</a:t>
            </a:r>
            <a:r>
              <a:rPr lang="zh-CN" altLang="zh-CN" sz="1400" b="1" dirty="0" smtClean="0">
                <a:solidFill>
                  <a:srgbClr val="FF0000"/>
                </a:solidFill>
              </a:rPr>
              <a:t>注册</a:t>
            </a:r>
            <a:r>
              <a:rPr lang="zh-CN" altLang="zh-CN" sz="1400" b="1" dirty="0" smtClean="0"/>
              <a:t>，</a:t>
            </a:r>
            <a:r>
              <a:rPr lang="zh-CN" altLang="zh-CN" sz="1400" b="1" dirty="0" smtClean="0">
                <a:solidFill>
                  <a:srgbClr val="FF0000"/>
                </a:solidFill>
              </a:rPr>
              <a:t>具有独立法人资格</a:t>
            </a:r>
            <a:r>
              <a:rPr lang="zh-CN" altLang="zh-CN" sz="1400" dirty="0" smtClean="0"/>
              <a:t>，符合《高新技术企业认定管理办法》（国科发火〔</a:t>
            </a:r>
            <a:r>
              <a:rPr lang="en-US" altLang="zh-CN" sz="1400" dirty="0" smtClean="0"/>
              <a:t>2016</a:t>
            </a:r>
            <a:r>
              <a:rPr lang="zh-CN" altLang="zh-CN" sz="1400" dirty="0" smtClean="0"/>
              <a:t>〕</a:t>
            </a:r>
            <a:r>
              <a:rPr lang="en-US" altLang="zh-CN" sz="1400" dirty="0" smtClean="0"/>
              <a:t>32</a:t>
            </a:r>
            <a:r>
              <a:rPr lang="zh-CN" altLang="zh-CN" sz="1400" dirty="0" smtClean="0"/>
              <a:t>号）</a:t>
            </a:r>
            <a:r>
              <a:rPr lang="zh-CN" altLang="en-US" sz="1400" dirty="0"/>
              <a:t>规定</a:t>
            </a:r>
            <a:r>
              <a:rPr lang="zh-CN" altLang="zh-CN" sz="1400" dirty="0" smtClean="0"/>
              <a:t>条件，通过省科技厅、财政厅、</a:t>
            </a:r>
            <a:r>
              <a:rPr lang="zh-CN" altLang="en-US" sz="1400" dirty="0" smtClean="0"/>
              <a:t>税务局</a:t>
            </a:r>
            <a:r>
              <a:rPr lang="zh-CN" altLang="zh-CN" sz="1400" b="1" dirty="0" smtClean="0">
                <a:solidFill>
                  <a:srgbClr val="FF0000"/>
                </a:solidFill>
              </a:rPr>
              <a:t>审核认定</a:t>
            </a:r>
            <a:r>
              <a:rPr lang="zh-CN" altLang="zh-CN" sz="1400" dirty="0" smtClean="0"/>
              <a:t>且在</a:t>
            </a:r>
            <a:r>
              <a:rPr lang="zh-CN" altLang="zh-CN" sz="1400" b="1" dirty="0" smtClean="0">
                <a:solidFill>
                  <a:srgbClr val="FF0000"/>
                </a:solidFill>
              </a:rPr>
              <a:t>有效期内</a:t>
            </a:r>
            <a:r>
              <a:rPr lang="zh-CN" altLang="zh-CN" sz="1400" dirty="0" smtClean="0"/>
              <a:t>的高新技术企业。</a:t>
            </a:r>
            <a:endParaRPr lang="en-US" altLang="zh-CN" sz="1400" dirty="0" smtClean="0"/>
          </a:p>
          <a:p>
            <a:pPr algn="just">
              <a:lnSpc>
                <a:spcPct val="200000"/>
              </a:lnSpc>
              <a:spcBef>
                <a:spcPct val="0"/>
              </a:spcBef>
              <a:buNone/>
            </a:pPr>
            <a:r>
              <a:rPr lang="en-US" altLang="zh-CN" sz="1400" dirty="0"/>
              <a:t>2</a:t>
            </a:r>
            <a:r>
              <a:rPr lang="zh-CN" altLang="en-US" sz="1400" dirty="0" smtClean="0"/>
              <a:t>、</a:t>
            </a:r>
            <a:r>
              <a:rPr lang="zh-CN" altLang="zh-CN" sz="1400" dirty="0"/>
              <a:t>在我省登记</a:t>
            </a:r>
            <a:r>
              <a:rPr lang="zh-CN" altLang="zh-CN" sz="1400" b="1" dirty="0">
                <a:solidFill>
                  <a:srgbClr val="FF0000"/>
                </a:solidFill>
              </a:rPr>
              <a:t>注册</a:t>
            </a:r>
            <a:r>
              <a:rPr lang="zh-CN" altLang="zh-CN" sz="1400" dirty="0"/>
              <a:t>，</a:t>
            </a:r>
            <a:r>
              <a:rPr lang="zh-CN" altLang="zh-CN" sz="1400" b="1" dirty="0">
                <a:solidFill>
                  <a:srgbClr val="FF0000"/>
                </a:solidFill>
              </a:rPr>
              <a:t>具有独立法人资格</a:t>
            </a:r>
            <a:r>
              <a:rPr lang="zh-CN" altLang="zh-CN" sz="1400" dirty="0"/>
              <a:t>，符合《科技型中小企业评价办法》（国科发政〔</a:t>
            </a:r>
            <a:r>
              <a:rPr lang="en-US" altLang="zh-CN" sz="1400" dirty="0"/>
              <a:t>2017</a:t>
            </a:r>
            <a:r>
              <a:rPr lang="zh-CN" altLang="zh-CN" sz="1400" dirty="0"/>
              <a:t>〕</a:t>
            </a:r>
            <a:r>
              <a:rPr lang="en-US" altLang="zh-CN" sz="1400" dirty="0"/>
              <a:t>115</a:t>
            </a:r>
            <a:r>
              <a:rPr lang="zh-CN" altLang="zh-CN" sz="1400" dirty="0"/>
              <a:t>号）</a:t>
            </a:r>
            <a:r>
              <a:rPr lang="zh-CN" altLang="en-US" sz="1400" dirty="0"/>
              <a:t>规定</a:t>
            </a:r>
            <a:r>
              <a:rPr lang="zh-CN" altLang="zh-CN" sz="1400" dirty="0"/>
              <a:t>条件，</a:t>
            </a:r>
            <a:r>
              <a:rPr lang="zh-CN" altLang="zh-CN" sz="1400" b="1" dirty="0">
                <a:solidFill>
                  <a:srgbClr val="FF0000"/>
                </a:solidFill>
              </a:rPr>
              <a:t>在河南省科技型中小企业</a:t>
            </a:r>
            <a:r>
              <a:rPr lang="zh-CN" altLang="en-US" sz="1400" b="1" dirty="0">
                <a:solidFill>
                  <a:srgbClr val="FF0000"/>
                </a:solidFill>
              </a:rPr>
              <a:t>评价</a:t>
            </a:r>
            <a:r>
              <a:rPr lang="zh-CN" altLang="zh-CN" sz="1400" b="1" dirty="0">
                <a:solidFill>
                  <a:srgbClr val="FF0000"/>
                </a:solidFill>
              </a:rPr>
              <a:t>系统</a:t>
            </a:r>
            <a:r>
              <a:rPr lang="zh-CN" altLang="en-US" sz="1400" b="1" dirty="0">
                <a:solidFill>
                  <a:srgbClr val="FF0000"/>
                </a:solidFill>
              </a:rPr>
              <a:t>取得</a:t>
            </a:r>
            <a:r>
              <a:rPr lang="zh-CN" altLang="zh-CN" sz="1400" b="1" dirty="0">
                <a:solidFill>
                  <a:srgbClr val="FF0000"/>
                </a:solidFill>
              </a:rPr>
              <a:t>有效</a:t>
            </a:r>
            <a:r>
              <a:rPr lang="zh-CN" altLang="en-US" sz="1400" b="1" dirty="0">
                <a:solidFill>
                  <a:srgbClr val="FF0000"/>
                </a:solidFill>
              </a:rPr>
              <a:t>编号</a:t>
            </a:r>
            <a:r>
              <a:rPr lang="zh-CN" altLang="zh-CN" sz="1400" dirty="0"/>
              <a:t>的企业</a:t>
            </a:r>
            <a:r>
              <a:rPr lang="zh-CN" altLang="zh-CN" sz="1400" dirty="0" smtClean="0"/>
              <a:t>。</a:t>
            </a:r>
            <a:endParaRPr lang="en-US" altLang="zh-CN" sz="1400" dirty="0" smtClean="0"/>
          </a:p>
          <a:p>
            <a:pPr algn="just">
              <a:lnSpc>
                <a:spcPct val="200000"/>
              </a:lnSpc>
              <a:spcBef>
                <a:spcPct val="0"/>
              </a:spcBef>
              <a:buNone/>
            </a:pPr>
            <a:r>
              <a:rPr lang="en-US" altLang="zh-CN" sz="1400" dirty="0"/>
              <a:t>3</a:t>
            </a:r>
            <a:r>
              <a:rPr lang="zh-CN" altLang="en-US" sz="1400" dirty="0" smtClean="0"/>
              <a:t>、</a:t>
            </a:r>
            <a:r>
              <a:rPr lang="zh-CN" altLang="zh-CN" sz="1400" dirty="0"/>
              <a:t>入驻</a:t>
            </a:r>
            <a:r>
              <a:rPr lang="zh-CN" altLang="zh-CN" sz="1400" b="1" dirty="0">
                <a:solidFill>
                  <a:srgbClr val="FF0000"/>
                </a:solidFill>
              </a:rPr>
              <a:t>省级</a:t>
            </a:r>
            <a:r>
              <a:rPr lang="zh-CN" altLang="en-US" sz="1400" b="1" dirty="0">
                <a:solidFill>
                  <a:srgbClr val="FF0000"/>
                </a:solidFill>
              </a:rPr>
              <a:t>及</a:t>
            </a:r>
            <a:r>
              <a:rPr lang="zh-CN" altLang="zh-CN" sz="1400" b="1" dirty="0">
                <a:solidFill>
                  <a:srgbClr val="FF0000"/>
                </a:solidFill>
              </a:rPr>
              <a:t>以上</a:t>
            </a:r>
            <a:r>
              <a:rPr lang="zh-CN" altLang="zh-CN" sz="1400" dirty="0"/>
              <a:t>科技企业孵化器、大学科技园、众创空间、星创天地等创新创业孵化载体的创新创业团队</a:t>
            </a:r>
            <a:r>
              <a:rPr lang="zh-CN" altLang="zh-CN" sz="1400" dirty="0" smtClean="0"/>
              <a:t>。</a:t>
            </a:r>
            <a:endParaRPr lang="zh-CN" altLang="zh-CN" sz="1400" dirty="0">
              <a:solidFill>
                <a:schemeClr val="tx1">
                  <a:lumMod val="50000"/>
                  <a:lumOff val="50000"/>
                </a:schemeClr>
              </a:solidFill>
              <a:sym typeface="微软雅黑" panose="020B0503020204020204" pitchFamily="34" charset="-122"/>
            </a:endParaRPr>
          </a:p>
        </p:txBody>
      </p:sp>
      <p:sp>
        <p:nvSpPr>
          <p:cNvPr id="3" name="矩形 2"/>
          <p:cNvSpPr/>
          <p:nvPr/>
        </p:nvSpPr>
        <p:spPr>
          <a:xfrm>
            <a:off x="607199" y="871816"/>
            <a:ext cx="4108817" cy="369332"/>
          </a:xfrm>
          <a:prstGeom prst="rect">
            <a:avLst/>
          </a:prstGeom>
        </p:spPr>
        <p:txBody>
          <a:bodyPr wrap="none">
            <a:spAutoFit/>
          </a:bodyPr>
          <a:lstStyle/>
          <a:p>
            <a:pPr>
              <a:buNone/>
            </a:pPr>
            <a:r>
              <a:rPr lang="zh-CN" altLang="en-US" dirty="0">
                <a:solidFill>
                  <a:srgbClr val="0070C0"/>
                </a:solidFill>
                <a:latin typeface="微软雅黑" panose="020B0503020204020204" pitchFamily="34" charset="-122"/>
                <a:ea typeface="微软雅黑" panose="020B0503020204020204" pitchFamily="34" charset="-122"/>
              </a:rPr>
              <a:t>一、</a:t>
            </a:r>
            <a:r>
              <a:rPr lang="zh-CN" altLang="zh-CN" dirty="0">
                <a:solidFill>
                  <a:srgbClr val="0070C0"/>
                </a:solidFill>
                <a:latin typeface="微软雅黑" panose="020B0503020204020204" pitchFamily="34" charset="-122"/>
                <a:ea typeface="微软雅黑" panose="020B0503020204020204" pitchFamily="34" charset="-122"/>
              </a:rPr>
              <a:t>用户补贴对象需符合</a:t>
            </a:r>
            <a:r>
              <a:rPr lang="zh-CN" altLang="en-US" dirty="0">
                <a:solidFill>
                  <a:srgbClr val="0070C0"/>
                </a:solidFill>
                <a:latin typeface="微软雅黑" panose="020B0503020204020204" pitchFamily="34" charset="-122"/>
                <a:ea typeface="微软雅黑" panose="020B0503020204020204" pitchFamily="34" charset="-122"/>
              </a:rPr>
              <a:t>以</a:t>
            </a:r>
            <a:r>
              <a:rPr lang="zh-CN" altLang="zh-CN" dirty="0">
                <a:solidFill>
                  <a:srgbClr val="0070C0"/>
                </a:solidFill>
                <a:latin typeface="微软雅黑" panose="020B0503020204020204" pitchFamily="34" charset="-122"/>
                <a:ea typeface="微软雅黑" panose="020B0503020204020204" pitchFamily="34" charset="-122"/>
              </a:rPr>
              <a:t>下条件之一</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 </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545052" y="3893989"/>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文本框 9"/>
          <p:cNvSpPr txBox="1"/>
          <p:nvPr/>
        </p:nvSpPr>
        <p:spPr>
          <a:xfrm>
            <a:off x="1867547" y="3003798"/>
            <a:ext cx="674991" cy="4609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47" name="矩形 46"/>
          <p:cNvSpPr/>
          <p:nvPr/>
        </p:nvSpPr>
        <p:spPr>
          <a:xfrm>
            <a:off x="2675801" y="1851670"/>
            <a:ext cx="3775393" cy="1685911"/>
          </a:xfrm>
          <a:prstGeom prst="rect">
            <a:avLst/>
          </a:prstGeom>
        </p:spPr>
        <p:txBody>
          <a:bodyPr wrap="none">
            <a:spAutoFit/>
          </a:bodyPr>
          <a:lstStyle/>
          <a:p>
            <a:pPr algn="just">
              <a:lnSpc>
                <a:spcPct val="200000"/>
              </a:lnSpc>
            </a:pPr>
            <a:r>
              <a:rPr lang="zh-CN" altLang="en-US" sz="2800" b="1" dirty="0" smtClean="0">
                <a:solidFill>
                  <a:srgbClr val="3992DB"/>
                </a:solidFill>
                <a:latin typeface="微软雅黑" panose="020B0503020204020204" pitchFamily="34" charset="-122"/>
                <a:ea typeface="微软雅黑" panose="020B0503020204020204" pitchFamily="34" charset="-122"/>
              </a:rPr>
              <a:t>一、双向补贴政策解读</a:t>
            </a:r>
            <a:endParaRPr lang="en-US" altLang="zh-CN" sz="2800" b="1" dirty="0" smtClean="0">
              <a:solidFill>
                <a:srgbClr val="3992DB"/>
              </a:solidFill>
              <a:latin typeface="微软雅黑" panose="020B0503020204020204" pitchFamily="34" charset="-122"/>
              <a:ea typeface="微软雅黑" panose="020B0503020204020204" pitchFamily="34" charset="-122"/>
            </a:endParaRPr>
          </a:p>
          <a:p>
            <a:pPr algn="just">
              <a:lnSpc>
                <a:spcPct val="200000"/>
              </a:lnSpc>
            </a:pPr>
            <a:r>
              <a:rPr lang="zh-CN" altLang="en-US" sz="2800" b="1" dirty="0">
                <a:solidFill>
                  <a:srgbClr val="3992DB"/>
                </a:solidFill>
                <a:latin typeface="微软雅黑" panose="020B0503020204020204" pitchFamily="34" charset="-122"/>
                <a:ea typeface="微软雅黑" panose="020B0503020204020204" pitchFamily="34" charset="-122"/>
              </a:rPr>
              <a:t>二、平台</a:t>
            </a:r>
            <a:r>
              <a:rPr lang="zh-CN" altLang="en-US" sz="2800" b="1" dirty="0" smtClean="0">
                <a:solidFill>
                  <a:srgbClr val="3992DB"/>
                </a:solidFill>
                <a:latin typeface="微软雅黑" panose="020B0503020204020204" pitchFamily="34" charset="-122"/>
                <a:ea typeface="微软雅黑" panose="020B0503020204020204" pitchFamily="34" charset="-122"/>
              </a:rPr>
              <a:t>介绍</a:t>
            </a:r>
            <a:endParaRPr lang="en-US" altLang="zh-CN" sz="2800" b="1" dirty="0">
              <a:solidFill>
                <a:srgbClr val="3992D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9592" y="195486"/>
            <a:ext cx="453650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第四节  用户</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科研设施和仪器使用</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补贴</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985790" y="1188509"/>
            <a:ext cx="4104469" cy="381291"/>
          </a:xfrm>
          <a:prstGeom prst="rect">
            <a:avLst/>
          </a:prstGeom>
          <a:noFill/>
        </p:spPr>
        <p:txBody>
          <a:bodyPr wrap="square" lIns="91472" tIns="45736" rIns="91472" bIns="45736" rtlCol="0">
            <a:spAutoFit/>
          </a:bodyPr>
          <a:lstStyle/>
          <a:p>
            <a:pPr>
              <a:lnSpc>
                <a:spcPct val="130000"/>
              </a:lnSpc>
            </a:pP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83568" y="1379154"/>
            <a:ext cx="8280920" cy="2354523"/>
          </a:xfrm>
          <a:prstGeom prst="rect">
            <a:avLst/>
          </a:prstGeom>
          <a:noFill/>
        </p:spPr>
        <p:txBody>
          <a:bodyPr wrap="square" lIns="91472" tIns="45736" rIns="91472" bIns="45736" rtlCol="0">
            <a:spAutoFit/>
          </a:bodyPr>
          <a:lstStyle/>
          <a:p>
            <a:pPr algn="just">
              <a:lnSpc>
                <a:spcPct val="150000"/>
              </a:lnSpc>
            </a:pPr>
            <a:r>
              <a:rPr lang="zh-CN" altLang="zh-CN" sz="1400" dirty="0" smtClean="0">
                <a:latin typeface="微软雅黑" panose="020B0503020204020204" pitchFamily="34" charset="-122"/>
                <a:ea typeface="微软雅黑" panose="020B0503020204020204" pitchFamily="34" charset="-122"/>
              </a:rPr>
              <a:t>用户</a:t>
            </a:r>
            <a:r>
              <a:rPr lang="zh-CN" altLang="zh-CN" sz="1400" dirty="0">
                <a:latin typeface="微软雅黑" panose="020B0503020204020204" pitchFamily="34" charset="-122"/>
                <a:ea typeface="微软雅黑" panose="020B0503020204020204" pitchFamily="34" charset="-122"/>
              </a:rPr>
              <a:t>补贴采用科技创新券形式发放，形式为电子券</a:t>
            </a:r>
            <a:r>
              <a:rPr lang="zh-CN"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通过省共享服务平台进行</a:t>
            </a:r>
            <a:r>
              <a:rPr lang="zh-CN" altLang="en-US" sz="1400" b="1" dirty="0" smtClean="0">
                <a:solidFill>
                  <a:srgbClr val="FF0000"/>
                </a:solidFill>
                <a:latin typeface="微软雅黑" panose="020B0503020204020204" pitchFamily="34" charset="-122"/>
                <a:ea typeface="微软雅黑" panose="020B0503020204020204" pitchFamily="34" charset="-122"/>
              </a:rPr>
              <a:t>申领、审核、使用及兑现</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zh-CN" sz="1400" dirty="0">
                <a:latin typeface="微软雅黑" panose="020B0503020204020204" pitchFamily="34" charset="-122"/>
                <a:ea typeface="微软雅黑" panose="020B0503020204020204" pitchFamily="34" charset="-122"/>
              </a:rPr>
              <a:t>用户使用省共享服务平台科研设施和仪器提供的服务，可根据其相关证明材料给予</a:t>
            </a:r>
            <a:r>
              <a:rPr lang="zh-CN" altLang="en-US" sz="1400" b="1" dirty="0">
                <a:solidFill>
                  <a:srgbClr val="FF0000"/>
                </a:solidFill>
                <a:latin typeface="微软雅黑" panose="020B0503020204020204" pitchFamily="34" charset="-122"/>
                <a:ea typeface="微软雅黑" panose="020B0503020204020204" pitchFamily="34" charset="-122"/>
              </a:rPr>
              <a:t>不超过</a:t>
            </a:r>
            <a:r>
              <a:rPr lang="en-US" altLang="zh-CN" sz="1400" b="1" dirty="0">
                <a:solidFill>
                  <a:srgbClr val="FF0000"/>
                </a:solidFill>
                <a:latin typeface="微软雅黑" panose="020B0503020204020204" pitchFamily="34" charset="-122"/>
                <a:ea typeface="微软雅黑" panose="020B0503020204020204" pitchFamily="34" charset="-122"/>
              </a:rPr>
              <a:t>30%</a:t>
            </a:r>
            <a:r>
              <a:rPr lang="zh-CN" altLang="zh-CN" sz="1400" dirty="0">
                <a:latin typeface="微软雅黑" panose="020B0503020204020204" pitchFamily="34" charset="-122"/>
                <a:ea typeface="微软雅黑" panose="020B0503020204020204" pitchFamily="34" charset="-122"/>
              </a:rPr>
              <a:t>的补助</a:t>
            </a:r>
            <a:r>
              <a:rPr lang="zh-CN" altLang="zh-CN"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zh-CN" sz="1400" dirty="0">
                <a:latin typeface="微软雅黑" panose="020B0503020204020204" pitchFamily="34" charset="-122"/>
                <a:ea typeface="微软雅黑" panose="020B0503020204020204" pitchFamily="34" charset="-122"/>
              </a:rPr>
              <a:t>用户在省共享服务平台注册并通过资格审查后即拥有一定额度的科技创新券</a:t>
            </a:r>
            <a:r>
              <a:rPr lang="zh-CN"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高新技术企业</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科技型中小企业</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额度</a:t>
            </a:r>
            <a:r>
              <a:rPr lang="en-US" altLang="zh-CN" sz="1400" b="1" dirty="0">
                <a:solidFill>
                  <a:srgbClr val="FF0000"/>
                </a:solidFill>
                <a:latin typeface="微软雅黑" panose="020B0503020204020204" pitchFamily="34" charset="-122"/>
                <a:ea typeface="微软雅黑" panose="020B0503020204020204" pitchFamily="34" charset="-122"/>
              </a:rPr>
              <a:t>20</a:t>
            </a:r>
            <a:r>
              <a:rPr lang="zh-CN" altLang="zh-CN" sz="1400" b="1" dirty="0">
                <a:solidFill>
                  <a:srgbClr val="FF0000"/>
                </a:solidFill>
                <a:latin typeface="微软雅黑" panose="020B0503020204020204" pitchFamily="34" charset="-122"/>
                <a:ea typeface="微软雅黑" panose="020B0503020204020204" pitchFamily="34" charset="-122"/>
              </a:rPr>
              <a:t>万元</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年</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创业团队</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额度</a:t>
            </a:r>
            <a:r>
              <a:rPr lang="en-US" altLang="zh-CN" sz="1400" b="1" dirty="0">
                <a:solidFill>
                  <a:srgbClr val="FF0000"/>
                </a:solidFill>
                <a:latin typeface="微软雅黑" panose="020B0503020204020204" pitchFamily="34" charset="-122"/>
                <a:ea typeface="微软雅黑" panose="020B0503020204020204" pitchFamily="34" charset="-122"/>
              </a:rPr>
              <a:t>10</a:t>
            </a:r>
            <a:r>
              <a:rPr lang="zh-CN" altLang="zh-CN" sz="1400" b="1" dirty="0">
                <a:solidFill>
                  <a:srgbClr val="FF0000"/>
                </a:solidFill>
                <a:latin typeface="微软雅黑" panose="020B0503020204020204" pitchFamily="34" charset="-122"/>
                <a:ea typeface="微软雅黑" panose="020B0503020204020204" pitchFamily="34" charset="-122"/>
              </a:rPr>
              <a:t>万元</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年</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zh-CN" sz="1400" dirty="0">
                <a:latin typeface="微软雅黑" panose="020B0503020204020204" pitchFamily="34" charset="-122"/>
                <a:ea typeface="微软雅黑" panose="020B0503020204020204" pitchFamily="34" charset="-122"/>
              </a:rPr>
              <a:t>额度当年用完为止，逾期失效</a:t>
            </a:r>
            <a:r>
              <a:rPr lang="zh-CN" altLang="zh-CN"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3" name="矩形 2"/>
          <p:cNvSpPr/>
          <p:nvPr/>
        </p:nvSpPr>
        <p:spPr>
          <a:xfrm>
            <a:off x="683568" y="819177"/>
            <a:ext cx="3446008" cy="36933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二、用户补贴采用的形式</a:t>
            </a:r>
            <a:r>
              <a:rPr lang="zh-CN" altLang="en-US" dirty="0" smtClean="0">
                <a:solidFill>
                  <a:srgbClr val="0070C0"/>
                </a:solidFill>
                <a:latin typeface="微软雅黑" panose="020B0503020204020204" pitchFamily="34" charset="-122"/>
                <a:ea typeface="微软雅黑" panose="020B0503020204020204" pitchFamily="34" charset="-122"/>
              </a:rPr>
              <a:t>、</a:t>
            </a:r>
            <a:r>
              <a:rPr lang="zh-CN" altLang="en-US" dirty="0">
                <a:solidFill>
                  <a:srgbClr val="0070C0"/>
                </a:solidFill>
                <a:latin typeface="微软雅黑" panose="020B0503020204020204" pitchFamily="34" charset="-122"/>
                <a:ea typeface="微软雅黑" panose="020B0503020204020204" pitchFamily="34" charset="-122"/>
              </a:rPr>
              <a:t>额度</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419622"/>
            <a:ext cx="7704856" cy="1754326"/>
          </a:xfrm>
          <a:prstGeom prst="rect">
            <a:avLst/>
          </a:prstGeom>
        </p:spPr>
        <p:txBody>
          <a:bodyPr wrap="square">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科技</a:t>
            </a:r>
            <a:r>
              <a:rPr lang="zh-CN" altLang="zh-CN" dirty="0">
                <a:latin typeface="微软雅黑" panose="020B0503020204020204" pitchFamily="34" charset="-122"/>
                <a:ea typeface="微软雅黑" panose="020B0503020204020204" pitchFamily="34" charset="-122"/>
              </a:rPr>
              <a:t>创新券的使用遵循</a:t>
            </a:r>
            <a:r>
              <a:rPr lang="zh-CN" altLang="en-US" dirty="0">
                <a:latin typeface="微软雅黑" panose="020B0503020204020204" pitchFamily="34" charset="-122"/>
                <a:ea typeface="微软雅黑" panose="020B0503020204020204" pitchFamily="34" charset="-122"/>
              </a:rPr>
              <a:t>用户</a:t>
            </a:r>
            <a:r>
              <a:rPr lang="zh-CN" altLang="zh-CN" b="1" dirty="0">
                <a:solidFill>
                  <a:srgbClr val="FF0000"/>
                </a:solidFill>
                <a:latin typeface="微软雅黑" panose="020B0503020204020204" pitchFamily="34" charset="-122"/>
                <a:ea typeface="微软雅黑" panose="020B0503020204020204" pitchFamily="34" charset="-122"/>
              </a:rPr>
              <a:t>先申用先兑付</a:t>
            </a:r>
            <a:r>
              <a:rPr lang="zh-CN" altLang="zh-CN" dirty="0">
                <a:latin typeface="微软雅黑" panose="020B0503020204020204" pitchFamily="34" charset="-122"/>
                <a:ea typeface="微软雅黑" panose="020B0503020204020204" pitchFamily="34" charset="-122"/>
              </a:rPr>
              <a:t>原则。</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省科技厅、财政厅根据财政预算发布年度总额度，当年用户申请用券总金额达到预算控制数后停止申用。</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827584" y="195486"/>
            <a:ext cx="401584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第四节  用户科研设施和仪器使用补贴</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755576" y="833219"/>
            <a:ext cx="2954655" cy="36933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三</a:t>
            </a:r>
            <a:r>
              <a:rPr lang="zh-CN" altLang="en-US" dirty="0" smtClean="0">
                <a:solidFill>
                  <a:srgbClr val="0070C0"/>
                </a:solidFill>
                <a:latin typeface="微软雅黑" panose="020B0503020204020204" pitchFamily="34" charset="-122"/>
                <a:ea typeface="微软雅黑" panose="020B0503020204020204" pitchFamily="34" charset="-122"/>
              </a:rPr>
              <a:t>、</a:t>
            </a:r>
            <a:r>
              <a:rPr lang="zh-CN" altLang="en-US" dirty="0">
                <a:solidFill>
                  <a:srgbClr val="0070C0"/>
                </a:solidFill>
                <a:latin typeface="微软雅黑" panose="020B0503020204020204" pitchFamily="34" charset="-122"/>
                <a:ea typeface="微软雅黑" panose="020B0503020204020204" pitchFamily="34" charset="-122"/>
              </a:rPr>
              <a:t>科技创新券的使用原则</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1898" y="179207"/>
            <a:ext cx="424847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第四节  用户科研设施和仪器使用补贴</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39552" y="790387"/>
            <a:ext cx="7920879" cy="3788482"/>
            <a:chOff x="1539096" y="1012583"/>
            <a:chExt cx="8916815" cy="5186635"/>
          </a:xfrm>
        </p:grpSpPr>
        <p:sp>
          <p:nvSpPr>
            <p:cNvPr id="7" name="标题 4"/>
            <p:cNvSpPr txBox="1"/>
            <p:nvPr/>
          </p:nvSpPr>
          <p:spPr>
            <a:xfrm>
              <a:off x="6943812" y="1764680"/>
              <a:ext cx="46997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zh-CN" sz="2000" b="1" dirty="0" smtClean="0">
                <a:solidFill>
                  <a:schemeClr val="bg1"/>
                </a:solidFill>
                <a:latin typeface="Impact MT Std" pitchFamily="34" charset="0"/>
                <a:ea typeface="方正兰亭黑简体" panose="02000000000000000000" pitchFamily="2" charset="-122"/>
              </a:endParaRPr>
            </a:p>
          </p:txBody>
        </p:sp>
        <p:sp>
          <p:nvSpPr>
            <p:cNvPr id="14" name="标题 4"/>
            <p:cNvSpPr txBox="1"/>
            <p:nvPr/>
          </p:nvSpPr>
          <p:spPr>
            <a:xfrm>
              <a:off x="6574307" y="371226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dirty="0" smtClean="0">
                  <a:solidFill>
                    <a:schemeClr val="bg1"/>
                  </a:solidFill>
                  <a:latin typeface="Impact MT Std" pitchFamily="34" charset="0"/>
                  <a:ea typeface="方正兰亭黑简体" panose="02000000000000000000" pitchFamily="2" charset="-122"/>
                </a:rPr>
                <a:t>3</a:t>
              </a:r>
            </a:p>
          </p:txBody>
        </p:sp>
        <p:sp>
          <p:nvSpPr>
            <p:cNvPr id="19" name="矩形 18"/>
            <p:cNvSpPr/>
            <p:nvPr/>
          </p:nvSpPr>
          <p:spPr>
            <a:xfrm>
              <a:off x="1674004" y="1012583"/>
              <a:ext cx="4925327" cy="505624"/>
            </a:xfrm>
            <a:prstGeom prst="rect">
              <a:avLst/>
            </a:prstGeom>
          </p:spPr>
          <p:txBody>
            <a:bodyPr wrap="square" lIns="91431" tIns="45716" rIns="91431" bIns="45716">
              <a:spAutoFit/>
            </a:bodyPr>
            <a:lstStyle/>
            <a:p>
              <a:pPr>
                <a:buNone/>
              </a:pPr>
              <a:r>
                <a:rPr lang="zh-CN" altLang="en-US" dirty="0">
                  <a:solidFill>
                    <a:srgbClr val="0070C0"/>
                  </a:solidFill>
                  <a:latin typeface="微软雅黑" panose="020B0503020204020204" pitchFamily="34" charset="-122"/>
                  <a:ea typeface="微软雅黑" panose="020B0503020204020204" pitchFamily="34" charset="-122"/>
                </a:rPr>
                <a:t>四、</a:t>
              </a:r>
              <a:r>
                <a:rPr lang="zh-CN" altLang="zh-CN" dirty="0">
                  <a:solidFill>
                    <a:srgbClr val="0070C0"/>
                  </a:solidFill>
                  <a:latin typeface="微软雅黑" panose="020B0503020204020204" pitchFamily="34" charset="-122"/>
                  <a:ea typeface="微软雅黑" panose="020B0503020204020204" pitchFamily="34" charset="-122"/>
                </a:rPr>
                <a:t>用户</a:t>
              </a:r>
              <a:r>
                <a:rPr lang="zh-CN" altLang="en-US" dirty="0">
                  <a:solidFill>
                    <a:srgbClr val="0070C0"/>
                  </a:solidFill>
                  <a:latin typeface="微软雅黑" panose="020B0503020204020204" pitchFamily="34" charset="-122"/>
                  <a:ea typeface="微软雅黑" panose="020B0503020204020204" pitchFamily="34" charset="-122"/>
                </a:rPr>
                <a:t>申领</a:t>
              </a:r>
              <a:r>
                <a:rPr lang="zh-CN" altLang="zh-CN" dirty="0">
                  <a:solidFill>
                    <a:srgbClr val="0070C0"/>
                  </a:solidFill>
                  <a:latin typeface="微软雅黑" panose="020B0503020204020204" pitchFamily="34" charset="-122"/>
                  <a:ea typeface="微软雅黑" panose="020B0503020204020204" pitchFamily="34" charset="-122"/>
                </a:rPr>
                <a:t>补贴</a:t>
              </a:r>
              <a:r>
                <a:rPr lang="zh-CN" altLang="en-US" dirty="0">
                  <a:solidFill>
                    <a:srgbClr val="0070C0"/>
                  </a:solidFill>
                  <a:latin typeface="微软雅黑" panose="020B0503020204020204" pitchFamily="34" charset="-122"/>
                  <a:ea typeface="微软雅黑" panose="020B0503020204020204" pitchFamily="34" charset="-122"/>
                </a:rPr>
                <a:t>注意事项：</a:t>
              </a:r>
              <a:endParaRPr lang="zh-CN" altLang="zh-CN" dirty="0">
                <a:solidFill>
                  <a:srgbClr val="0070C0"/>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1849115" y="4293096"/>
              <a:ext cx="2880320" cy="429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endParaRPr lang="zh-CN" altLang="en-US" sz="1400" dirty="0">
                <a:solidFill>
                  <a:schemeClr val="tx1">
                    <a:lumMod val="50000"/>
                    <a:lumOff val="50000"/>
                  </a:schemeClr>
                </a:solidFill>
                <a:sym typeface="微软雅黑" panose="020B0503020204020204" pitchFamily="34" charset="-122"/>
              </a:endParaRPr>
            </a:p>
          </p:txBody>
        </p:sp>
        <p:sp>
          <p:nvSpPr>
            <p:cNvPr id="22" name="矩形 47"/>
            <p:cNvSpPr>
              <a:spLocks noChangeArrowheads="1"/>
            </p:cNvSpPr>
            <p:nvPr/>
          </p:nvSpPr>
          <p:spPr bwMode="auto">
            <a:xfrm>
              <a:off x="1674004" y="1777358"/>
              <a:ext cx="8781907" cy="3918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50000"/>
                </a:lnSpc>
                <a:spcBef>
                  <a:spcPct val="0"/>
                </a:spcBef>
                <a:buNone/>
              </a:pPr>
              <a:r>
                <a:rPr lang="en-US" altLang="zh-CN" sz="1200" b="1" dirty="0"/>
                <a:t>1</a:t>
              </a:r>
              <a:r>
                <a:rPr lang="zh-CN" altLang="en-US" sz="1200" b="1" dirty="0" smtClean="0"/>
                <a:t>、</a:t>
              </a:r>
              <a:r>
                <a:rPr lang="zh-CN" altLang="en-US" sz="1200" dirty="0">
                  <a:solidFill>
                    <a:schemeClr val="tx1">
                      <a:lumMod val="75000"/>
                      <a:lumOff val="25000"/>
                    </a:schemeClr>
                  </a:solidFill>
                </a:rPr>
                <a:t>用户需要在省平台登记</a:t>
              </a:r>
              <a:r>
                <a:rPr lang="zh-CN" altLang="en-US" sz="1200" dirty="0" smtClean="0">
                  <a:solidFill>
                    <a:schemeClr val="tx1">
                      <a:lumMod val="75000"/>
                      <a:lumOff val="25000"/>
                    </a:schemeClr>
                  </a:solidFill>
                </a:rPr>
                <a:t>注册，注册时必须明确注册地所在的市、区</a:t>
              </a:r>
              <a:r>
                <a:rPr lang="zh-CN" altLang="en-US" sz="1200" dirty="0">
                  <a:solidFill>
                    <a:schemeClr val="tx1">
                      <a:lumMod val="75000"/>
                      <a:lumOff val="25000"/>
                    </a:schemeClr>
                  </a:solidFill>
                </a:rPr>
                <a:t>（</a:t>
              </a:r>
              <a:r>
                <a:rPr lang="zh-CN" altLang="en-US" sz="1200" dirty="0" smtClean="0">
                  <a:solidFill>
                    <a:schemeClr val="tx1">
                      <a:lumMod val="75000"/>
                      <a:lumOff val="25000"/>
                    </a:schemeClr>
                  </a:solidFill>
                </a:rPr>
                <a:t>县）。</a:t>
              </a:r>
              <a:r>
                <a:rPr lang="zh-CN" altLang="en-US" sz="1200" b="1" dirty="0" smtClean="0">
                  <a:solidFill>
                    <a:srgbClr val="FF0000"/>
                  </a:solidFill>
                </a:rPr>
                <a:t>不在省平台注册不予补贴</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just">
                <a:lnSpc>
                  <a:spcPct val="150000"/>
                </a:lnSpc>
                <a:spcBef>
                  <a:spcPct val="0"/>
                </a:spcBef>
                <a:buNone/>
              </a:pPr>
              <a:r>
                <a:rPr lang="en-US" altLang="zh-CN" sz="1200" b="1" dirty="0">
                  <a:sym typeface="微软雅黑" panose="020B0503020204020204" pitchFamily="34" charset="-122"/>
                </a:rPr>
                <a:t>2</a:t>
              </a:r>
              <a:r>
                <a:rPr lang="zh-CN" altLang="en-US" sz="1200" b="1" dirty="0">
                  <a:sym typeface="微软雅黑" panose="020B0503020204020204" pitchFamily="34" charset="-122"/>
                </a:rPr>
                <a:t>、</a:t>
              </a:r>
              <a:r>
                <a:rPr lang="zh-CN" altLang="en-US" sz="1200" dirty="0" smtClean="0">
                  <a:solidFill>
                    <a:schemeClr val="tx1">
                      <a:lumMod val="75000"/>
                      <a:lumOff val="25000"/>
                    </a:schemeClr>
                  </a:solidFill>
                  <a:sym typeface="微软雅黑" panose="020B0503020204020204" pitchFamily="34" charset="-122"/>
                </a:rPr>
                <a:t>若用户具有管理单位和企业用户身份，</a:t>
              </a:r>
              <a:r>
                <a:rPr lang="zh-CN" altLang="en-US" sz="1200" b="1" dirty="0" smtClean="0">
                  <a:solidFill>
                    <a:srgbClr val="FF0000"/>
                  </a:solidFill>
                  <a:sym typeface="微软雅黑" panose="020B0503020204020204" pitchFamily="34" charset="-122"/>
                </a:rPr>
                <a:t>只认可一个身份</a:t>
              </a:r>
              <a:r>
                <a:rPr lang="zh-CN" altLang="en-US" sz="1200" dirty="0" smtClean="0">
                  <a:solidFill>
                    <a:schemeClr val="tx1">
                      <a:lumMod val="75000"/>
                      <a:lumOff val="25000"/>
                    </a:schemeClr>
                  </a:solidFill>
                  <a:sym typeface="微软雅黑" panose="020B0503020204020204" pitchFamily="34" charset="-122"/>
                </a:rPr>
                <a:t>。</a:t>
              </a:r>
              <a:endParaRPr lang="en-US" altLang="zh-CN" sz="1200" dirty="0" smtClean="0">
                <a:solidFill>
                  <a:schemeClr val="tx1">
                    <a:lumMod val="75000"/>
                    <a:lumOff val="25000"/>
                  </a:schemeClr>
                </a:solidFill>
                <a:sym typeface="微软雅黑" panose="020B0503020204020204" pitchFamily="34" charset="-122"/>
              </a:endParaRPr>
            </a:p>
            <a:p>
              <a:pPr algn="just">
                <a:lnSpc>
                  <a:spcPct val="150000"/>
                </a:lnSpc>
                <a:spcBef>
                  <a:spcPct val="0"/>
                </a:spcBef>
                <a:buNone/>
              </a:pPr>
              <a:r>
                <a:rPr lang="en-US" altLang="zh-CN" sz="1200" b="1" dirty="0">
                  <a:sym typeface="微软雅黑" panose="020B0503020204020204" pitchFamily="34" charset="-122"/>
                </a:rPr>
                <a:t>3</a:t>
              </a:r>
              <a:r>
                <a:rPr lang="zh-CN" altLang="en-US" sz="1200" b="1" dirty="0">
                  <a:sym typeface="微软雅黑" panose="020B0503020204020204" pitchFamily="34" charset="-122"/>
                </a:rPr>
                <a:t>、</a:t>
              </a:r>
              <a:r>
                <a:rPr lang="zh-CN" altLang="en-US" sz="1200" dirty="0" smtClean="0">
                  <a:solidFill>
                    <a:schemeClr val="tx1">
                      <a:lumMod val="75000"/>
                      <a:lumOff val="25000"/>
                    </a:schemeClr>
                  </a:solidFill>
                  <a:sym typeface="微软雅黑" panose="020B0503020204020204" pitchFamily="34" charset="-122"/>
                </a:rPr>
                <a:t>用户获取补贴</a:t>
              </a:r>
              <a:r>
                <a:rPr lang="zh-CN" altLang="en-US" sz="1200" b="1" dirty="0" smtClean="0">
                  <a:solidFill>
                    <a:srgbClr val="FF0000"/>
                  </a:solidFill>
                  <a:sym typeface="微软雅黑" panose="020B0503020204020204" pitchFamily="34" charset="-122"/>
                </a:rPr>
                <a:t>不需上传补贴申请文件</a:t>
              </a:r>
              <a:r>
                <a:rPr lang="zh-CN" altLang="en-US" sz="1200" dirty="0" smtClean="0">
                  <a:solidFill>
                    <a:schemeClr val="tx1">
                      <a:lumMod val="75000"/>
                      <a:lumOff val="25000"/>
                    </a:schemeClr>
                  </a:solidFill>
                  <a:sym typeface="微软雅黑" panose="020B0503020204020204" pitchFamily="34" charset="-122"/>
                </a:rPr>
                <a:t>，而是通过管理单位上传服务记录及文件，用户应及时督促管理单位上传提供服务的仪器、服务记录文件（合同、协议、测试报告）。</a:t>
              </a:r>
              <a:endParaRPr lang="en-US" altLang="zh-CN" sz="1200" dirty="0" smtClean="0">
                <a:solidFill>
                  <a:schemeClr val="tx1">
                    <a:lumMod val="75000"/>
                    <a:lumOff val="25000"/>
                  </a:schemeClr>
                </a:solidFill>
                <a:sym typeface="微软雅黑" panose="020B0503020204020204" pitchFamily="34" charset="-122"/>
              </a:endParaRPr>
            </a:p>
            <a:p>
              <a:pPr algn="just">
                <a:lnSpc>
                  <a:spcPct val="150000"/>
                </a:lnSpc>
                <a:spcBef>
                  <a:spcPct val="0"/>
                </a:spcBef>
                <a:buNone/>
              </a:pPr>
              <a:r>
                <a:rPr lang="en-US" altLang="zh-CN" sz="1200" b="1" dirty="0" smtClean="0">
                  <a:solidFill>
                    <a:schemeClr val="tx1">
                      <a:lumMod val="75000"/>
                      <a:lumOff val="25000"/>
                    </a:schemeClr>
                  </a:solidFill>
                  <a:sym typeface="微软雅黑" panose="020B0503020204020204" pitchFamily="34" charset="-122"/>
                </a:rPr>
                <a:t>4</a:t>
              </a:r>
              <a:r>
                <a:rPr lang="zh-CN" altLang="en-US" sz="1200" b="1" dirty="0" smtClean="0">
                  <a:solidFill>
                    <a:schemeClr val="tx1">
                      <a:lumMod val="75000"/>
                      <a:lumOff val="25000"/>
                    </a:schemeClr>
                  </a:solidFill>
                  <a:sym typeface="微软雅黑" panose="020B0503020204020204" pitchFamily="34" charset="-122"/>
                </a:rPr>
                <a:t>、</a:t>
              </a:r>
              <a:r>
                <a:rPr lang="zh-CN" altLang="en-US" sz="1200" dirty="0" smtClean="0">
                  <a:solidFill>
                    <a:schemeClr val="tx1">
                      <a:lumMod val="75000"/>
                      <a:lumOff val="25000"/>
                    </a:schemeClr>
                  </a:solidFill>
                </a:rPr>
                <a:t>校</a:t>
              </a:r>
              <a:r>
                <a:rPr lang="zh-CN" altLang="en-US" sz="1200" dirty="0">
                  <a:solidFill>
                    <a:schemeClr val="tx1">
                      <a:lumMod val="75000"/>
                      <a:lumOff val="25000"/>
                    </a:schemeClr>
                  </a:solidFill>
                </a:rPr>
                <a:t>企合作研发项目，应在研发</a:t>
              </a:r>
              <a:r>
                <a:rPr lang="zh-CN" altLang="en-US" sz="1200" dirty="0" smtClean="0">
                  <a:solidFill>
                    <a:schemeClr val="tx1">
                      <a:lumMod val="75000"/>
                      <a:lumOff val="25000"/>
                    </a:schemeClr>
                  </a:solidFill>
                </a:rPr>
                <a:t>合同</a:t>
              </a:r>
              <a:r>
                <a:rPr lang="zh-CN" altLang="en-US" sz="1200" dirty="0">
                  <a:solidFill>
                    <a:schemeClr val="tx1">
                      <a:lumMod val="75000"/>
                      <a:lumOff val="25000"/>
                    </a:schemeClr>
                  </a:solidFill>
                </a:rPr>
                <a:t>、</a:t>
              </a:r>
              <a:r>
                <a:rPr lang="zh-CN" altLang="en-US" sz="1200" dirty="0" smtClean="0">
                  <a:solidFill>
                    <a:schemeClr val="tx1">
                      <a:lumMod val="75000"/>
                      <a:lumOff val="25000"/>
                    </a:schemeClr>
                  </a:solidFill>
                </a:rPr>
                <a:t>发票中</a:t>
              </a:r>
              <a:r>
                <a:rPr lang="zh-CN" altLang="en-US" sz="1200" dirty="0">
                  <a:solidFill>
                    <a:schemeClr val="tx1">
                      <a:lumMod val="75000"/>
                      <a:lumOff val="25000"/>
                    </a:schemeClr>
                  </a:solidFill>
                </a:rPr>
                <a:t>单</a:t>
              </a:r>
              <a:r>
                <a:rPr lang="zh-CN" altLang="en-US" sz="1200" dirty="0" smtClean="0">
                  <a:solidFill>
                    <a:schemeClr val="tx1">
                      <a:lumMod val="75000"/>
                      <a:lumOff val="25000"/>
                    </a:schemeClr>
                  </a:solidFill>
                </a:rPr>
                <a:t>列</a:t>
              </a:r>
              <a:r>
                <a:rPr lang="zh-CN" altLang="en-US" sz="1200" dirty="0">
                  <a:solidFill>
                    <a:schemeClr val="tx1">
                      <a:lumMod val="75000"/>
                      <a:lumOff val="25000"/>
                    </a:schemeClr>
                  </a:solidFill>
                </a:rPr>
                <a:t>检测费用，</a:t>
              </a:r>
              <a:r>
                <a:rPr lang="zh-CN" altLang="en-US" sz="1200" dirty="0" smtClean="0">
                  <a:solidFill>
                    <a:schemeClr val="tx1">
                      <a:lumMod val="75000"/>
                      <a:lumOff val="25000"/>
                    </a:schemeClr>
                  </a:solidFill>
                </a:rPr>
                <a:t>并将测试报告</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测试结果，连同合同上传，便于专家核算测试</a:t>
              </a:r>
              <a:r>
                <a:rPr lang="zh-CN" altLang="en-US" sz="1200" dirty="0" smtClean="0">
                  <a:solidFill>
                    <a:schemeClr val="tx1">
                      <a:lumMod val="75000"/>
                      <a:lumOff val="25000"/>
                    </a:schemeClr>
                  </a:solidFill>
                </a:rPr>
                <a:t>费用，否则不予认可。</a:t>
              </a:r>
              <a:endParaRPr lang="en-US" altLang="zh-CN" sz="1200" dirty="0" smtClean="0">
                <a:solidFill>
                  <a:schemeClr val="tx1">
                    <a:lumMod val="75000"/>
                    <a:lumOff val="25000"/>
                  </a:schemeClr>
                </a:solidFill>
                <a:sym typeface="微软雅黑" panose="020B0503020204020204" pitchFamily="34" charset="-122"/>
              </a:endParaRPr>
            </a:p>
            <a:p>
              <a:pPr algn="just">
                <a:lnSpc>
                  <a:spcPct val="150000"/>
                </a:lnSpc>
                <a:spcBef>
                  <a:spcPct val="0"/>
                </a:spcBef>
                <a:buNone/>
              </a:pPr>
              <a:r>
                <a:rPr lang="en-US" altLang="zh-CN" sz="1200" b="1" dirty="0">
                  <a:sym typeface="微软雅黑" panose="020B0503020204020204" pitchFamily="34" charset="-122"/>
                </a:rPr>
                <a:t>5</a:t>
              </a:r>
              <a:r>
                <a:rPr lang="zh-CN" altLang="en-US" sz="1200" b="1" dirty="0" smtClean="0">
                  <a:sym typeface="微软雅黑" panose="020B0503020204020204" pitchFamily="34" charset="-122"/>
                </a:rPr>
                <a:t>、</a:t>
              </a:r>
              <a:r>
                <a:rPr lang="zh-CN" altLang="zh-CN" sz="1200" dirty="0">
                  <a:solidFill>
                    <a:schemeClr val="tx1">
                      <a:lumMod val="75000"/>
                      <a:lumOff val="25000"/>
                    </a:schemeClr>
                  </a:solidFill>
                </a:rPr>
                <a:t>按照法律法规或者强制性标准要求必须开展</a:t>
              </a:r>
              <a:r>
                <a:rPr lang="zh-CN" altLang="zh-CN" sz="1200" dirty="0" smtClean="0">
                  <a:solidFill>
                    <a:schemeClr val="tx1">
                      <a:lumMod val="75000"/>
                      <a:lumOff val="25000"/>
                    </a:schemeClr>
                  </a:solidFill>
                </a:rPr>
                <a:t>的</a:t>
              </a:r>
              <a:r>
                <a:rPr lang="zh-CN" altLang="zh-CN" sz="1200" b="1" dirty="0" smtClean="0">
                  <a:solidFill>
                    <a:srgbClr val="FF0000"/>
                  </a:solidFill>
                </a:rPr>
                <a:t>强制检测和法定检测等非科技创新活动，不在支持范围</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just">
                <a:lnSpc>
                  <a:spcPct val="150000"/>
                </a:lnSpc>
                <a:spcBef>
                  <a:spcPct val="0"/>
                </a:spcBef>
                <a:buNone/>
              </a:pPr>
              <a:r>
                <a:rPr lang="en-US" altLang="zh-CN" sz="1200" b="1" dirty="0">
                  <a:sym typeface="微软雅黑" panose="020B0503020204020204" pitchFamily="34" charset="-122"/>
                </a:rPr>
                <a:t>6</a:t>
              </a:r>
              <a:r>
                <a:rPr lang="zh-CN" altLang="en-US" sz="1200" b="1" dirty="0" smtClean="0">
                  <a:sym typeface="微软雅黑" panose="020B0503020204020204" pitchFamily="34" charset="-122"/>
                </a:rPr>
                <a:t>、</a:t>
              </a:r>
              <a:r>
                <a:rPr lang="zh-CN" altLang="en-US" sz="1200" dirty="0" smtClean="0">
                  <a:solidFill>
                    <a:schemeClr val="tx1">
                      <a:lumMod val="75000"/>
                      <a:lumOff val="25000"/>
                    </a:schemeClr>
                  </a:solidFill>
                  <a:sym typeface="微软雅黑" panose="020B0503020204020204" pitchFamily="34" charset="-122"/>
                </a:rPr>
                <a:t>对于接受</a:t>
              </a:r>
              <a:r>
                <a:rPr lang="zh-CN" altLang="en-US" sz="1200" b="1" dirty="0" smtClean="0">
                  <a:solidFill>
                    <a:srgbClr val="FF0000"/>
                  </a:solidFill>
                  <a:sym typeface="微软雅黑" panose="020B0503020204020204" pitchFamily="34" charset="-122"/>
                </a:rPr>
                <a:t>政府检测订单也不在支持范围</a:t>
              </a:r>
              <a:r>
                <a:rPr lang="zh-CN" altLang="en-US" sz="1200" dirty="0" smtClean="0">
                  <a:solidFill>
                    <a:schemeClr val="tx1">
                      <a:lumMod val="75000"/>
                      <a:lumOff val="25000"/>
                    </a:schemeClr>
                  </a:solidFill>
                  <a:sym typeface="微软雅黑" panose="020B0503020204020204" pitchFamily="34" charset="-122"/>
                </a:rPr>
                <a:t>。</a:t>
              </a:r>
              <a:endParaRPr lang="en-US" altLang="zh-CN" sz="1200" dirty="0" smtClean="0">
                <a:solidFill>
                  <a:schemeClr val="tx1">
                    <a:lumMod val="75000"/>
                    <a:lumOff val="25000"/>
                  </a:schemeClr>
                </a:solidFill>
                <a:sym typeface="微软雅黑" panose="020B0503020204020204" pitchFamily="34" charset="-122"/>
              </a:endParaRPr>
            </a:p>
            <a:p>
              <a:pPr algn="just">
                <a:lnSpc>
                  <a:spcPct val="150000"/>
                </a:lnSpc>
                <a:spcBef>
                  <a:spcPct val="0"/>
                </a:spcBef>
                <a:buNone/>
              </a:pPr>
              <a:r>
                <a:rPr lang="en-US" altLang="zh-CN" sz="1200" b="1" dirty="0">
                  <a:sym typeface="微软雅黑" panose="020B0503020204020204" pitchFamily="34" charset="-122"/>
                </a:rPr>
                <a:t>7</a:t>
              </a:r>
              <a:r>
                <a:rPr lang="zh-CN" altLang="en-US" sz="1200" b="1" dirty="0" smtClean="0">
                  <a:sym typeface="微软雅黑" panose="020B0503020204020204" pitchFamily="34" charset="-122"/>
                </a:rPr>
                <a:t>、</a:t>
              </a:r>
              <a:r>
                <a:rPr lang="zh-CN" altLang="en-US" sz="1200" dirty="0">
                  <a:solidFill>
                    <a:schemeClr val="tx1">
                      <a:lumMod val="75000"/>
                      <a:lumOff val="25000"/>
                    </a:schemeClr>
                  </a:solidFill>
                </a:rPr>
                <a:t>利用国家或</a:t>
              </a:r>
              <a:r>
                <a:rPr lang="zh-CN" altLang="zh-CN" sz="1200" b="1" dirty="0">
                  <a:solidFill>
                    <a:srgbClr val="FF0000"/>
                  </a:solidFill>
                </a:rPr>
                <a:t>其他省市</a:t>
              </a:r>
              <a:r>
                <a:rPr lang="zh-CN" altLang="zh-CN" sz="1200" dirty="0">
                  <a:solidFill>
                    <a:schemeClr val="tx1">
                      <a:lumMod val="75000"/>
                      <a:lumOff val="25000"/>
                    </a:schemeClr>
                  </a:solidFill>
                </a:rPr>
                <a:t>仪器</a:t>
              </a:r>
              <a:r>
                <a:rPr lang="zh-CN" altLang="zh-CN" sz="1200" dirty="0" smtClean="0">
                  <a:solidFill>
                    <a:schemeClr val="tx1">
                      <a:lumMod val="75000"/>
                      <a:lumOff val="25000"/>
                    </a:schemeClr>
                  </a:solidFill>
                </a:rPr>
                <a:t>资源的</a:t>
              </a:r>
              <a:r>
                <a:rPr lang="zh-CN" altLang="en-US" sz="1200" dirty="0">
                  <a:solidFill>
                    <a:schemeClr val="tx1">
                      <a:lumMod val="75000"/>
                      <a:lumOff val="25000"/>
                    </a:schemeClr>
                  </a:solidFill>
                </a:rPr>
                <a:t>检测费用</a:t>
              </a:r>
              <a:r>
                <a:rPr lang="zh-CN" altLang="en-US" sz="1200" b="1" dirty="0">
                  <a:solidFill>
                    <a:srgbClr val="FF0000"/>
                  </a:solidFill>
                </a:rPr>
                <a:t>暂</a:t>
              </a:r>
              <a:r>
                <a:rPr lang="zh-CN" altLang="en-US" sz="1200" b="1" dirty="0" smtClean="0">
                  <a:solidFill>
                    <a:srgbClr val="FF0000"/>
                  </a:solidFill>
                </a:rPr>
                <a:t>不在支持范围</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just">
                <a:lnSpc>
                  <a:spcPct val="150000"/>
                </a:lnSpc>
                <a:spcBef>
                  <a:spcPct val="0"/>
                </a:spcBef>
                <a:buNone/>
              </a:pPr>
              <a:r>
                <a:rPr lang="en-US" altLang="zh-CN" sz="1200" b="1" dirty="0"/>
                <a:t>8</a:t>
              </a:r>
              <a:r>
                <a:rPr lang="zh-CN" altLang="en-US" sz="1200" b="1" dirty="0" smtClean="0"/>
                <a:t>、</a:t>
              </a:r>
              <a:r>
                <a:rPr lang="zh-CN" altLang="en-US" sz="1200" b="1" dirty="0" smtClean="0">
                  <a:solidFill>
                    <a:srgbClr val="FF0000"/>
                  </a:solidFill>
                </a:rPr>
                <a:t>失信企业</a:t>
              </a:r>
              <a:r>
                <a:rPr lang="zh-CN" altLang="en-US" sz="1200" dirty="0" smtClean="0">
                  <a:solidFill>
                    <a:schemeClr val="tx1">
                      <a:lumMod val="75000"/>
                      <a:lumOff val="25000"/>
                    </a:schemeClr>
                  </a:solidFill>
                </a:rPr>
                <a:t>不在补贴范围之内。</a:t>
              </a:r>
              <a:endParaRPr lang="en-US" altLang="zh-CN" sz="1200" dirty="0" smtClean="0">
                <a:solidFill>
                  <a:schemeClr val="tx1">
                    <a:lumMod val="75000"/>
                    <a:lumOff val="25000"/>
                  </a:schemeClr>
                </a:solidFill>
              </a:endParaRPr>
            </a:p>
          </p:txBody>
        </p:sp>
        <p:sp>
          <p:nvSpPr>
            <p:cNvPr id="29" name="矩形 28"/>
            <p:cNvSpPr>
              <a:spLocks noChangeArrowheads="1"/>
            </p:cNvSpPr>
            <p:nvPr/>
          </p:nvSpPr>
          <p:spPr bwMode="auto">
            <a:xfrm>
              <a:off x="1727086" y="5800521"/>
              <a:ext cx="3853797" cy="398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endParaRPr lang="zh-CN" altLang="zh-CN" sz="1400" dirty="0">
                <a:latin typeface="+mn-ea"/>
                <a:ea typeface="+mn-ea"/>
              </a:endParaRPr>
            </a:p>
          </p:txBody>
        </p:sp>
        <p:sp>
          <p:nvSpPr>
            <p:cNvPr id="30" name="矩形 29"/>
            <p:cNvSpPr>
              <a:spLocks noChangeArrowheads="1"/>
            </p:cNvSpPr>
            <p:nvPr/>
          </p:nvSpPr>
          <p:spPr bwMode="auto">
            <a:xfrm>
              <a:off x="1539096" y="4722657"/>
              <a:ext cx="4041788" cy="45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endParaRPr lang="zh-CN" altLang="en-US" sz="1400" dirty="0">
                <a:solidFill>
                  <a:schemeClr val="tx1">
                    <a:lumMod val="50000"/>
                    <a:lumOff val="50000"/>
                  </a:schemeClr>
                </a:solidFill>
                <a:sym typeface="微软雅黑" panose="020B0503020204020204" pitchFamily="34" charset="-122"/>
              </a:endParaRPr>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9592" y="195486"/>
            <a:ext cx="43204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第五节  </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用户科研设施和仪器使用补贴</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987824" y="674105"/>
            <a:ext cx="2376264" cy="369332"/>
          </a:xfrm>
          <a:prstGeom prst="rect">
            <a:avLst/>
          </a:prstGeom>
        </p:spPr>
        <p:txBody>
          <a:bodyPr wrap="square">
            <a:spAutoFit/>
          </a:bodyPr>
          <a:lstStyle/>
          <a:p>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科技</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券使</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流程</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54" name="图片 253"/>
          <p:cNvPicPr>
            <a:picLocks noChangeAspect="1"/>
          </p:cNvPicPr>
          <p:nvPr/>
        </p:nvPicPr>
        <p:blipFill>
          <a:blip r:embed="rId3"/>
          <a:stretch>
            <a:fillRect/>
          </a:stretch>
        </p:blipFill>
        <p:spPr>
          <a:xfrm>
            <a:off x="0" y="900798"/>
            <a:ext cx="9144000" cy="424270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71600" y="195486"/>
            <a:ext cx="424847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第六节  附则</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14"/>
          <p:cNvSpPr txBox="1"/>
          <p:nvPr/>
        </p:nvSpPr>
        <p:spPr>
          <a:xfrm>
            <a:off x="629808" y="1009048"/>
            <a:ext cx="7830625" cy="3539430"/>
          </a:xfrm>
          <a:prstGeom prst="rect">
            <a:avLst/>
          </a:prstGeom>
          <a:noFill/>
        </p:spPr>
        <p:txBody>
          <a:bodyPr wrap="square" rtlCol="0">
            <a:spAutoFit/>
          </a:bodyPr>
          <a:lstStyle/>
          <a:p>
            <a:pPr>
              <a:lnSpc>
                <a:spcPct val="200000"/>
              </a:lnSpc>
            </a:pPr>
            <a:r>
              <a:rPr lang="zh-CN" altLang="zh-CN" sz="1600" dirty="0" smtClean="0">
                <a:latin typeface="微软雅黑" panose="020B0503020204020204" pitchFamily="34" charset="-122"/>
                <a:ea typeface="微软雅黑" panose="020B0503020204020204" pitchFamily="34" charset="-122"/>
              </a:rPr>
              <a:t>管理单位和用户应保证申报材料及凭证的真实性、有效性、合法性，如有弄虚作假，一经发现将取消补贴资格，追回补助资金，记入科技诚信档案，并向社会公布，在购置仪器、申请科技计划等方面予以约束。情节严重的将追究相关法律责任。</a:t>
            </a:r>
            <a:r>
              <a:rPr lang="en-US" altLang="zh-CN" sz="1600" dirty="0" smtClean="0">
                <a:latin typeface="微软雅黑" panose="020B0503020204020204" pitchFamily="34" charset="-122"/>
                <a:ea typeface="微软雅黑" panose="020B0503020204020204" pitchFamily="34" charset="-122"/>
              </a:rPr>
              <a:t> </a:t>
            </a:r>
          </a:p>
          <a:p>
            <a:pPr>
              <a:lnSpc>
                <a:spcPct val="20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00000"/>
              </a:lnSpc>
            </a:pPr>
            <a:r>
              <a:rPr lang="zh-CN" altLang="zh-CN" sz="1600" dirty="0">
                <a:latin typeface="微软雅黑" panose="020B0503020204020204" pitchFamily="34" charset="-122"/>
                <a:ea typeface="微软雅黑" panose="020B0503020204020204" pitchFamily="34" charset="-122"/>
              </a:rPr>
              <a:t>省科技厅、省财政厅会同相关主管部门建立投诉渠道，接受社会对科研设施和仪器开放共享双向补贴工作的意见和监督。本细则由省科技厅、省财政厅负责解释。自印发之日起执行，有效期三年</a:t>
            </a:r>
            <a:r>
              <a:rPr lang="zh-CN" altLang="en-US" sz="1600" dirty="0" smtClean="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867845" y="2355726"/>
            <a:ext cx="3265638" cy="707886"/>
          </a:xfrm>
          <a:prstGeom prst="rect">
            <a:avLst/>
          </a:prstGeom>
        </p:spPr>
        <p:txBody>
          <a:bodyPr wrap="none">
            <a:spAutoFit/>
          </a:bodyPr>
          <a:lstStyle/>
          <a:p>
            <a:r>
              <a:rPr lang="zh-CN" altLang="en-US" sz="4000" b="1" dirty="0">
                <a:solidFill>
                  <a:srgbClr val="3992DB"/>
                </a:solidFill>
                <a:latin typeface="微软雅黑" panose="020B0503020204020204" pitchFamily="34" charset="-122"/>
                <a:ea typeface="微软雅黑" panose="020B0503020204020204" pitchFamily="34" charset="-122"/>
              </a:rPr>
              <a:t>二</a:t>
            </a:r>
            <a:r>
              <a:rPr lang="zh-CN" altLang="en-US" sz="4000" b="1" dirty="0" smtClean="0">
                <a:solidFill>
                  <a:srgbClr val="3992DB"/>
                </a:solidFill>
                <a:latin typeface="微软雅黑" panose="020B0503020204020204" pitchFamily="34" charset="-122"/>
                <a:ea typeface="微软雅黑" panose="020B0503020204020204" pitchFamily="34" charset="-122"/>
              </a:rPr>
              <a:t>、平台介绍</a:t>
            </a:r>
            <a:endParaRPr lang="en-US" altLang="zh-CN" sz="4000" b="1" dirty="0">
              <a:solidFill>
                <a:srgbClr val="3992D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平台</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43608" y="1019964"/>
            <a:ext cx="7025571" cy="2041747"/>
            <a:chOff x="1074821" y="706075"/>
            <a:chExt cx="7025571" cy="2041747"/>
          </a:xfrm>
        </p:grpSpPr>
        <p:sp>
          <p:nvSpPr>
            <p:cNvPr id="16" name="Flowchart: Off-page Connector 63"/>
            <p:cNvSpPr/>
            <p:nvPr/>
          </p:nvSpPr>
          <p:spPr>
            <a:xfrm>
              <a:off x="1074821" y="822567"/>
              <a:ext cx="456806"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Off-page Connector 63"/>
            <p:cNvSpPr/>
            <p:nvPr/>
          </p:nvSpPr>
          <p:spPr>
            <a:xfrm>
              <a:off x="1074821" y="1834883"/>
              <a:ext cx="456806" cy="499852"/>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文本框 207"/>
            <p:cNvSpPr txBox="1"/>
            <p:nvPr/>
          </p:nvSpPr>
          <p:spPr>
            <a:xfrm>
              <a:off x="1523132" y="706075"/>
              <a:ext cx="6507158" cy="1052596"/>
            </a:xfrm>
            <a:prstGeom prst="rect">
              <a:avLst/>
            </a:prstGeom>
            <a:noFill/>
          </p:spPr>
          <p:txBody>
            <a:bodyPr wrap="square" rtlCol="0">
              <a:spAutoFit/>
            </a:bodyPr>
            <a:lstStyle/>
            <a:p>
              <a:pPr>
                <a:lnSpc>
                  <a:spcPct val="13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省科技厅、省财政厅支持和领导下建立的政府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公益性网站，集科研仪器展示、共享、检测、咨询、服务于一体的综合性平台。</a:t>
              </a:r>
            </a:p>
            <a:p>
              <a:pPr>
                <a:lnSpc>
                  <a:spcPct val="13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8"/>
            <p:cNvSpPr txBox="1"/>
            <p:nvPr/>
          </p:nvSpPr>
          <p:spPr>
            <a:xfrm>
              <a:off x="1547664" y="1695226"/>
              <a:ext cx="6552728" cy="1052596"/>
            </a:xfrm>
            <a:prstGeom prst="rect">
              <a:avLst/>
            </a:prstGeom>
            <a:noFill/>
          </p:spPr>
          <p:txBody>
            <a:bodyPr wrap="square" rtlCol="0">
              <a:spAutoFit/>
            </a:bodyPr>
            <a:lstStyle/>
            <a:p>
              <a:pPr>
                <a:lnSpc>
                  <a:spcPct val="13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最终实现国家</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网络管理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平台、省、市仪器共享服务平台的互联互通。省网和市网侧重管理、管理单位的在线</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服务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平台侧重服务，</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共同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构成完整</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的管理和服务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体系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grpSp>
        <p:nvGrpSpPr>
          <p:cNvPr id="54" name="组合 53"/>
          <p:cNvGrpSpPr/>
          <p:nvPr/>
        </p:nvGrpSpPr>
        <p:grpSpPr>
          <a:xfrm>
            <a:off x="2483768" y="3363838"/>
            <a:ext cx="4062724" cy="1569660"/>
            <a:chOff x="2309476" y="2902608"/>
            <a:chExt cx="4062724" cy="1569660"/>
          </a:xfrm>
        </p:grpSpPr>
        <p:sp>
          <p:nvSpPr>
            <p:cNvPr id="24" name="矩形 23"/>
            <p:cNvSpPr/>
            <p:nvPr/>
          </p:nvSpPr>
          <p:spPr>
            <a:xfrm>
              <a:off x="4067944" y="2902608"/>
              <a:ext cx="2304256" cy="1569660"/>
            </a:xfrm>
            <a:prstGeom prst="rect">
              <a:avLst/>
            </a:prstGeom>
          </p:spPr>
          <p:txBody>
            <a:bodyPr wrap="square">
              <a:spAutoFit/>
            </a:bodyPr>
            <a:lstStyle/>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科研仪器</a:t>
              </a:r>
              <a:r>
                <a:rPr lang="zh-CN" altLang="en-US" sz="1600" kern="100" dirty="0" smtClean="0">
                  <a:solidFill>
                    <a:srgbClr val="44546A"/>
                  </a:solidFill>
                  <a:latin typeface="微软雅黑" panose="020B0503020204020204" pitchFamily="34" charset="-122"/>
                  <a:ea typeface="微软雅黑" panose="020B0503020204020204" pitchFamily="34" charset="-122"/>
                </a:rPr>
                <a:t>入网</a:t>
              </a:r>
              <a:endParaRPr lang="en-US" altLang="zh-CN" sz="1600" kern="100" dirty="0" smtClean="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仪器信息</a:t>
              </a:r>
              <a:r>
                <a:rPr lang="zh-CN" altLang="en-US" sz="1600" kern="100" dirty="0" smtClean="0">
                  <a:solidFill>
                    <a:srgbClr val="44546A"/>
                  </a:solidFill>
                  <a:latin typeface="微软雅黑" panose="020B0503020204020204" pitchFamily="34" charset="-122"/>
                  <a:ea typeface="微软雅黑" panose="020B0503020204020204" pitchFamily="34" charset="-122"/>
                </a:rPr>
                <a:t>查询</a:t>
              </a:r>
              <a:endParaRPr lang="en-US" altLang="zh-CN" sz="1600" kern="100" dirty="0" smtClean="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在线预约</a:t>
              </a:r>
              <a:r>
                <a:rPr lang="zh-CN" altLang="en-US" sz="1600" kern="100" dirty="0" smtClean="0">
                  <a:solidFill>
                    <a:srgbClr val="44546A"/>
                  </a:solidFill>
                  <a:latin typeface="微软雅黑" panose="020B0503020204020204" pitchFamily="34" charset="-122"/>
                  <a:ea typeface="微软雅黑" panose="020B0503020204020204" pitchFamily="34" charset="-122"/>
                </a:rPr>
                <a:t>服务</a:t>
              </a:r>
              <a:endParaRPr lang="zh-CN" altLang="en-US" sz="1600" kern="100" dirty="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技术交流</a:t>
              </a:r>
              <a:r>
                <a:rPr lang="zh-CN" altLang="en-US" sz="1600" kern="100" dirty="0" smtClean="0">
                  <a:solidFill>
                    <a:srgbClr val="44546A"/>
                  </a:solidFill>
                  <a:latin typeface="微软雅黑" panose="020B0503020204020204" pitchFamily="34" charset="-122"/>
                  <a:ea typeface="微软雅黑" panose="020B0503020204020204" pitchFamily="34" charset="-122"/>
                </a:rPr>
                <a:t>服务</a:t>
              </a:r>
              <a:endParaRPr lang="zh-CN" altLang="en-US" sz="1600" kern="100" dirty="0">
                <a:solidFill>
                  <a:srgbClr val="44546A"/>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309476" y="3019451"/>
              <a:ext cx="2272387" cy="1335974"/>
              <a:chOff x="2086280" y="2883089"/>
              <a:chExt cx="3344110" cy="1966058"/>
            </a:xfrm>
          </p:grpSpPr>
          <p:sp>
            <p:nvSpPr>
              <p:cNvPr id="30" name="Sev01"/>
              <p:cNvSpPr>
                <a:spLocks noChangeAspect="1"/>
              </p:cNvSpPr>
              <p:nvPr/>
            </p:nvSpPr>
            <p:spPr>
              <a:xfrm flipH="1">
                <a:off x="2086280" y="3367315"/>
                <a:ext cx="997610" cy="99761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50000"/>
                      <a:lumOff val="50000"/>
                    </a:schemeClr>
                  </a:solidFill>
                  <a:latin typeface="FontAwesome" pitchFamily="2" charset="0"/>
                </a:endParaRPr>
              </a:p>
            </p:txBody>
          </p:sp>
          <p:cxnSp>
            <p:nvCxnSpPr>
              <p:cNvPr id="31" name="Straight Connector 25"/>
              <p:cNvCxnSpPr/>
              <p:nvPr/>
            </p:nvCxnSpPr>
            <p:spPr>
              <a:xfrm flipH="1">
                <a:off x="3508433" y="4131597"/>
                <a:ext cx="9830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Arc 21"/>
              <p:cNvSpPr/>
              <p:nvPr/>
            </p:nvSpPr>
            <p:spPr>
              <a:xfrm flipH="1">
                <a:off x="3464331" y="2883089"/>
                <a:ext cx="1966059" cy="1966058"/>
              </a:xfrm>
              <a:prstGeom prst="arc">
                <a:avLst>
                  <a:gd name="adj1" fmla="val 16200000"/>
                  <a:gd name="adj2" fmla="val 542685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endParaRPr>
              </a:p>
            </p:txBody>
          </p:sp>
          <p:sp>
            <p:nvSpPr>
              <p:cNvPr id="36"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solidFill>
                  <a:srgbClr val="C00000"/>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cxnSp>
            <p:nvCxnSpPr>
              <p:cNvPr id="49" name="Straight Connector 25"/>
              <p:cNvCxnSpPr/>
              <p:nvPr/>
            </p:nvCxnSpPr>
            <p:spPr>
              <a:xfrm flipH="1">
                <a:off x="3499544" y="3571647"/>
                <a:ext cx="9626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flipH="1">
                <a:off x="3105153" y="3864894"/>
                <a:ext cx="35917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网站首页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5576" y="748836"/>
            <a:ext cx="7117445" cy="43946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汇集资源</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30489" y="720787"/>
            <a:ext cx="7992888" cy="3918598"/>
            <a:chOff x="2418867" y="2303046"/>
            <a:chExt cx="6776134" cy="3034399"/>
          </a:xfrm>
        </p:grpSpPr>
        <p:sp>
          <p:nvSpPr>
            <p:cNvPr id="58" name="Shape 2012"/>
            <p:cNvSpPr/>
            <p:nvPr/>
          </p:nvSpPr>
          <p:spPr>
            <a:xfrm>
              <a:off x="6523972" y="2621415"/>
              <a:ext cx="2671029" cy="1264960"/>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59" name="Shape 2013"/>
            <p:cNvSpPr/>
            <p:nvPr/>
          </p:nvSpPr>
          <p:spPr>
            <a:xfrm>
              <a:off x="6523972" y="4069272"/>
              <a:ext cx="2671029" cy="1263620"/>
            </a:xfrm>
            <a:prstGeom prst="roundRect">
              <a:avLst>
                <a:gd name="adj" fmla="val 6925"/>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0" name="Shape 2014"/>
            <p:cNvSpPr/>
            <p:nvPr/>
          </p:nvSpPr>
          <p:spPr>
            <a:xfrm>
              <a:off x="2418867" y="4068602"/>
              <a:ext cx="2671029" cy="1264959"/>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1" name="Shape 2015"/>
            <p:cNvSpPr/>
            <p:nvPr/>
          </p:nvSpPr>
          <p:spPr>
            <a:xfrm>
              <a:off x="2418867" y="2621415"/>
              <a:ext cx="2671029" cy="1264960"/>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2" name="Shape 2016"/>
            <p:cNvSpPr/>
            <p:nvPr/>
          </p:nvSpPr>
          <p:spPr>
            <a:xfrm>
              <a:off x="4988115" y="3179582"/>
              <a:ext cx="1674536" cy="1530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992DB"/>
            </a:solidFill>
            <a:ln w="12700">
              <a:miter lim="400000"/>
            </a:ln>
          </p:spPr>
          <p:txBody>
            <a:bodyPr lIns="19050" tIns="19050" rIns="19050" bIns="1905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sp>
          <p:nvSpPr>
            <p:cNvPr id="63" name="Shape 2021"/>
            <p:cNvSpPr/>
            <p:nvPr/>
          </p:nvSpPr>
          <p:spPr>
            <a:xfrm>
              <a:off x="2979899" y="304175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eaLnBrk="1" fontAlgn="auto" latinLnBrk="0" hangingPunct="1">
                <a:lnSpc>
                  <a:spcPct val="120000"/>
                </a:lnSpc>
                <a:spcBef>
                  <a:spcPts val="2500"/>
                </a:spcBef>
                <a:spcAft>
                  <a:spcPts val="0"/>
                </a:spcAft>
                <a:buClrTx/>
                <a:buSzTx/>
                <a:buFontTx/>
                <a:buNone/>
                <a:defRPr/>
              </a:pP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4" name="Shape 2022"/>
            <p:cNvSpPr/>
            <p:nvPr/>
          </p:nvSpPr>
          <p:spPr>
            <a:xfrm>
              <a:off x="2979899" y="2303046"/>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55</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家高等院校</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5" name="Shape 2024"/>
            <p:cNvSpPr/>
            <p:nvPr/>
          </p:nvSpPr>
          <p:spPr>
            <a:xfrm>
              <a:off x="6768091" y="4293955"/>
              <a:ext cx="2190408"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150</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多家国家级和</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省级</a:t>
              </a:r>
              <a:endPar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重点实验室</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6" name="Shape 2026"/>
            <p:cNvSpPr/>
            <p:nvPr/>
          </p:nvSpPr>
          <p:spPr>
            <a:xfrm>
              <a:off x="7028130" y="2303046"/>
              <a:ext cx="2057206"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111</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家科研院所、事业单位</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7" name="Shape 2028"/>
            <p:cNvSpPr/>
            <p:nvPr/>
          </p:nvSpPr>
          <p:spPr>
            <a:xfrm>
              <a:off x="6760562" y="4684275"/>
              <a:ext cx="2361431" cy="653170"/>
            </a:xfrm>
            <a:prstGeom prst="rect">
              <a:avLst/>
            </a:prstGeom>
            <a:ln w="12700">
              <a:miter lim="400000"/>
            </a:ln>
          </p:spPr>
          <p:txBody>
            <a:bodyPr lIns="0" tIns="0" rIns="0" bIns="0" anchor="ctr"/>
            <a:lstStyle>
              <a:lvl1pPr algn="r">
                <a:defRPr sz="3500">
                  <a:solidFill>
                    <a:srgbClr val="53585F"/>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30</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多家工程技术中心以及部分新型研发机构</a:t>
              </a:r>
            </a:p>
          </p:txBody>
        </p:sp>
        <p:sp>
          <p:nvSpPr>
            <p:cNvPr id="68" name="Text Placeholder 5"/>
            <p:cNvSpPr txBox="1"/>
            <p:nvPr/>
          </p:nvSpPr>
          <p:spPr>
            <a:xfrm>
              <a:off x="5069555" y="3894598"/>
              <a:ext cx="151165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汇集的资源</a:t>
              </a:r>
              <a:endParaRPr kumimoji="0" lang="en-US" altLang="zh-CN"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69" name="Picture 2" descr="https://gss3.bdstatic.com/-Po3dSag_xI4khGkpoWK1HF6hhy/baike/c0%3Dbaike80%2C5%2C5%2C80%2C26/sign=4c9307187b310a55d029d6a6d62c28cc/5243fbf2b21193130bdb625b67380cd790238d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2493183" y="2690811"/>
              <a:ext cx="525864" cy="525863"/>
            </a:xfrm>
            <a:prstGeom prst="rect">
              <a:avLst/>
            </a:prstGeom>
            <a:noFill/>
            <a:extLst>
              <a:ext uri="{909E8E84-426E-40DD-AFC4-6F175D3DCCD1}">
                <a14:hiddenFill xmlns="" xmlns:a14="http://schemas.microsoft.com/office/drawing/2010/main">
                  <a:solidFill>
                    <a:srgbClr val="FFFFFF"/>
                  </a:solidFill>
                </a14:hiddenFill>
              </a:ext>
            </a:extLst>
          </p:spPr>
        </p:pic>
        <p:pic>
          <p:nvPicPr>
            <p:cNvPr id="70" name="Picture 4" descr="https://gss1.bdstatic.com/-vo3dSag_xI4khGkpoWK1HF6hhy/baike/c0%3Dbaike150%2C5%2C5%2C150%2C50/sign=82ac45fa99504fc2b652b85784b48c74/d058ccbf6c81800ab45a40fcb33533fa838b47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3081316" y="2692465"/>
              <a:ext cx="548730" cy="545498"/>
            </a:xfrm>
            <a:prstGeom prst="rect">
              <a:avLst/>
            </a:prstGeom>
            <a:noFill/>
            <a:extLst>
              <a:ext uri="{909E8E84-426E-40DD-AFC4-6F175D3DCCD1}">
                <a14:hiddenFill xmlns="" xmlns:a14="http://schemas.microsoft.com/office/drawing/2010/main">
                  <a:solidFill>
                    <a:srgbClr val="FFFFFF"/>
                  </a:solidFill>
                </a14:hiddenFill>
              </a:ext>
            </a:extLst>
          </p:spPr>
        </p:pic>
        <p:pic>
          <p:nvPicPr>
            <p:cNvPr id="71" name="Picture 6" descr="https://gss1.bdstatic.com/-vo3dSag_xI4khGkpoWK1HF6hhy/baike/c0%3Dbaike92%2C5%2C5%2C92%2C30/sign=fcf2516f9c82d158af8f51e3e16372bd/8718367adab44aed03886965b31c8701a08bfb6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3666504" y="2694671"/>
              <a:ext cx="543294" cy="543293"/>
            </a:xfrm>
            <a:prstGeom prst="rect">
              <a:avLst/>
            </a:prstGeom>
            <a:noFill/>
            <a:extLst>
              <a:ext uri="{909E8E84-426E-40DD-AFC4-6F175D3DCCD1}">
                <a14:hiddenFill xmlns="" xmlns:a14="http://schemas.microsoft.com/office/drawing/2010/main">
                  <a:solidFill>
                    <a:srgbClr val="FFFFFF"/>
                  </a:solidFill>
                </a14:hiddenFill>
              </a:ext>
            </a:extLst>
          </p:spPr>
        </p:pic>
        <p:pic>
          <p:nvPicPr>
            <p:cNvPr id="72" name="Picture 8" descr="https://gss2.bdstatic.com/-fo3dSag_xI4khGkpoWK1HF6hhy/baike/c0%3Dbaike116%2C5%2C5%2C116%2C38/sign=4ff4e8e4b319ebc4d4757ecbe34fa499/86d6277f9e2f07081efdfd81e924b899a801f2b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flipH="1">
              <a:off x="4301146" y="2703184"/>
              <a:ext cx="527622" cy="527621"/>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10" descr="https://gss1.bdstatic.com/9vo3dSag_xI4khGkpoWK1HF6hhy/baike/c0%3Dbaike272%2C5%2C5%2C272%2C90/sign=728a2d00a964034f1bc0ca54ceaa1254/dbb44aed2e738bd48a6d51eca38b87d6267ff99b.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flipH="1" flipV="1">
              <a:off x="2491215" y="3273942"/>
              <a:ext cx="513529" cy="513527"/>
            </a:xfrm>
            <a:prstGeom prst="rect">
              <a:avLst/>
            </a:prstGeom>
            <a:noFill/>
            <a:extLst>
              <a:ext uri="{909E8E84-426E-40DD-AFC4-6F175D3DCCD1}">
                <a14:hiddenFill xmlns="" xmlns:a14="http://schemas.microsoft.com/office/drawing/2010/main">
                  <a:solidFill>
                    <a:srgbClr val="FFFFFF"/>
                  </a:solidFill>
                </a14:hiddenFill>
              </a:ext>
            </a:extLst>
          </p:spPr>
        </p:pic>
        <p:pic>
          <p:nvPicPr>
            <p:cNvPr id="74" name="Picture 2" descr="http://www.hniss.cn/file.picdownload?real=c03679f8-44e6-46f4-8125-04fa3406a85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94512" y="2695642"/>
              <a:ext cx="532460" cy="555468"/>
            </a:xfrm>
            <a:prstGeom prst="rect">
              <a:avLst/>
            </a:prstGeom>
            <a:noFill/>
            <a:extLst>
              <a:ext uri="{909E8E84-426E-40DD-AFC4-6F175D3DCCD1}">
                <a14:hiddenFill xmlns="" xmlns:a14="http://schemas.microsoft.com/office/drawing/2010/main">
                  <a:solidFill>
                    <a:srgbClr val="FFFFFF"/>
                  </a:solidFill>
                </a14:hiddenFill>
              </a:ext>
            </a:extLst>
          </p:spPr>
        </p:pic>
        <p:pic>
          <p:nvPicPr>
            <p:cNvPr id="75" name="Picture 4" descr="http://www.hniss.cn/file.picdownload?real=cfa3e2fb-a6c2-4fae-bea0-a8f4a6cba0f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760562" y="2671868"/>
              <a:ext cx="552311" cy="588727"/>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6" descr="http://www.hniss.cn/file.picdownload?real=82f6c71b-7070-4cae-8958-d915b3fd7628"/>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7414476" y="2760003"/>
              <a:ext cx="448332" cy="433388"/>
            </a:xfrm>
            <a:prstGeom prst="rect">
              <a:avLst/>
            </a:prstGeom>
            <a:noFill/>
            <a:extLst>
              <a:ext uri="{909E8E84-426E-40DD-AFC4-6F175D3DCCD1}">
                <a14:hiddenFill xmlns="" xmlns:a14="http://schemas.microsoft.com/office/drawing/2010/main">
                  <a:solidFill>
                    <a:srgbClr val="FFFFFF"/>
                  </a:solidFill>
                </a14:hiddenFill>
              </a:ext>
            </a:extLst>
          </p:spPr>
        </p:pic>
        <p:pic>
          <p:nvPicPr>
            <p:cNvPr id="77" name="Picture 8" descr="http://www.hniss.cn/file.picdownload?real=b96855a1-347c-4a3d-ab38-17d7e59ed68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612716" y="2729920"/>
              <a:ext cx="472621" cy="472621"/>
            </a:xfrm>
            <a:prstGeom prst="rect">
              <a:avLst/>
            </a:prstGeom>
            <a:noFill/>
            <a:extLst>
              <a:ext uri="{909E8E84-426E-40DD-AFC4-6F175D3DCCD1}">
                <a14:hiddenFill xmlns="" xmlns:a14="http://schemas.microsoft.com/office/drawing/2010/main">
                  <a:solidFill>
                    <a:srgbClr val="FFFFFF"/>
                  </a:solidFill>
                </a14:hiddenFill>
              </a:ext>
            </a:extLst>
          </p:spPr>
        </p:pic>
        <p:pic>
          <p:nvPicPr>
            <p:cNvPr id="78" name="Picture 10" descr="http://www.hniss.cn/file.picdownload?real=c98c2f9d-e246-46ed-afe7-8c42465b923c"/>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7629160" y="3400238"/>
              <a:ext cx="460652" cy="393474"/>
            </a:xfrm>
            <a:prstGeom prst="rect">
              <a:avLst/>
            </a:prstGeom>
            <a:noFill/>
            <a:extLst>
              <a:ext uri="{909E8E84-426E-40DD-AFC4-6F175D3DCCD1}">
                <a14:hiddenFill xmlns="" xmlns:a14="http://schemas.microsoft.com/office/drawing/2010/main">
                  <a:solidFill>
                    <a:srgbClr val="FFFFFF"/>
                  </a:solidFill>
                </a14:hiddenFill>
              </a:ext>
            </a:extLst>
          </p:spPr>
        </p:pic>
        <p:pic>
          <p:nvPicPr>
            <p:cNvPr id="79" name="Picture 12" descr="http://www.hniss.cn/file.picdownload?real=3b77c823-be94-485a-8329-3ee04cf7965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085065" y="3408585"/>
              <a:ext cx="389527" cy="389528"/>
            </a:xfrm>
            <a:prstGeom prst="rect">
              <a:avLst/>
            </a:prstGeom>
            <a:noFill/>
            <a:extLst>
              <a:ext uri="{909E8E84-426E-40DD-AFC4-6F175D3DCCD1}">
                <a14:hiddenFill xmlns="" xmlns:a14="http://schemas.microsoft.com/office/drawing/2010/main">
                  <a:solidFill>
                    <a:srgbClr val="FFFFFF"/>
                  </a:solidFill>
                </a14:hiddenFill>
              </a:ext>
            </a:extLst>
          </p:spPr>
        </p:pic>
        <p:pic>
          <p:nvPicPr>
            <p:cNvPr id="80" name="Picture 14" descr="http://www.hniss.cn/file.picdownload?real=54af58fa-490d-4966-b54a-619efa3bc960"/>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260742" y="3420131"/>
              <a:ext cx="388604" cy="365576"/>
            </a:xfrm>
            <a:prstGeom prst="rect">
              <a:avLst/>
            </a:prstGeom>
            <a:noFill/>
            <a:extLst>
              <a:ext uri="{909E8E84-426E-40DD-AFC4-6F175D3DCCD1}">
                <a14:hiddenFill xmlns="" xmlns:a14="http://schemas.microsoft.com/office/drawing/2010/main">
                  <a:solidFill>
                    <a:srgbClr val="FFFFFF"/>
                  </a:solidFill>
                </a14:hiddenFill>
              </a:ext>
            </a:extLst>
          </p:spPr>
        </p:pic>
        <p:pic>
          <p:nvPicPr>
            <p:cNvPr id="81" name="Picture 16" descr="http://www.hniss.cn/file.picdownload?real=57b9d4c0-4691-494e-b7ba-3630a93c3a82"/>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703037" y="3273617"/>
              <a:ext cx="537767" cy="505900"/>
            </a:xfrm>
            <a:prstGeom prst="rect">
              <a:avLst/>
            </a:prstGeom>
            <a:noFill/>
            <a:extLst>
              <a:ext uri="{909E8E84-426E-40DD-AFC4-6F175D3DCCD1}">
                <a14:hiddenFill xmlns="" xmlns:a14="http://schemas.microsoft.com/office/drawing/2010/main">
                  <a:solidFill>
                    <a:srgbClr val="FFFFFF"/>
                  </a:solidFill>
                </a14:hiddenFill>
              </a:ext>
            </a:extLst>
          </p:spPr>
        </p:pic>
        <p:pic>
          <p:nvPicPr>
            <p:cNvPr id="82" name="Picture 18" descr="http://www.hniss.cn/file.picdownload?real=0203aad2-c445-4dc7-a6b4-1cc1312b21b1"/>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094989" y="3281548"/>
              <a:ext cx="550515" cy="518375"/>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hape 2024"/>
            <p:cNvSpPr/>
            <p:nvPr/>
          </p:nvSpPr>
          <p:spPr>
            <a:xfrm>
              <a:off x="2773188" y="5031682"/>
              <a:ext cx="1744633"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351</a:t>
              </a:r>
              <a:r>
                <a:rPr kumimoji="0" lang="zh-CN" altLang="en-US" sz="14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多家企业及其他</a:t>
              </a: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单位</a:t>
              </a:r>
              <a:endPar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sp>
        <p:nvSpPr>
          <p:cNvPr id="84" name="Freeform: Shape 12"/>
          <p:cNvSpPr/>
          <p:nvPr/>
        </p:nvSpPr>
        <p:spPr>
          <a:xfrm flipH="1">
            <a:off x="4309818" y="2427734"/>
            <a:ext cx="478206" cy="330216"/>
          </a:xfrm>
          <a:custGeom>
            <a:avLst/>
            <a:gdLst>
              <a:gd name="connsiteX0" fmla="*/ 271918 w 429429"/>
              <a:gd name="connsiteY0" fmla="*/ 270401 h 296532"/>
              <a:gd name="connsiteX1" fmla="*/ 271918 w 429429"/>
              <a:gd name="connsiteY1" fmla="*/ 287244 h 296532"/>
              <a:gd name="connsiteX2" fmla="*/ 157510 w 429429"/>
              <a:gd name="connsiteY2" fmla="*/ 287244 h 296532"/>
              <a:gd name="connsiteX3" fmla="*/ 157510 w 429429"/>
              <a:gd name="connsiteY3" fmla="*/ 270401 h 296532"/>
              <a:gd name="connsiteX4" fmla="*/ 429429 w 429429"/>
              <a:gd name="connsiteY4" fmla="*/ 261113 h 296532"/>
              <a:gd name="connsiteX5" fmla="*/ 0 w 429429"/>
              <a:gd name="connsiteY5" fmla="*/ 261113 h 296532"/>
              <a:gd name="connsiteX6" fmla="*/ 0 w 429429"/>
              <a:gd name="connsiteY6" fmla="*/ 278453 h 296532"/>
              <a:gd name="connsiteX7" fmla="*/ 13794 w 429429"/>
              <a:gd name="connsiteY7" fmla="*/ 296532 h 296532"/>
              <a:gd name="connsiteX8" fmla="*/ 415635 w 429429"/>
              <a:gd name="connsiteY8" fmla="*/ 296532 h 296532"/>
              <a:gd name="connsiteX9" fmla="*/ 429429 w 429429"/>
              <a:gd name="connsiteY9" fmla="*/ 278453 h 296532"/>
              <a:gd name="connsiteX10" fmla="*/ 335480 w 429429"/>
              <a:gd name="connsiteY10" fmla="*/ 29961 h 296532"/>
              <a:gd name="connsiteX11" fmla="*/ 335480 w 429429"/>
              <a:gd name="connsiteY11" fmla="*/ 212544 h 296532"/>
              <a:gd name="connsiteX12" fmla="*/ 93950 w 429429"/>
              <a:gd name="connsiteY12" fmla="*/ 212544 h 296532"/>
              <a:gd name="connsiteX13" fmla="*/ 93950 w 429429"/>
              <a:gd name="connsiteY13" fmla="*/ 29961 h 296532"/>
              <a:gd name="connsiteX14" fmla="*/ 331609 w 429429"/>
              <a:gd name="connsiteY14" fmla="*/ 0 h 296532"/>
              <a:gd name="connsiteX15" fmla="*/ 97821 w 429429"/>
              <a:gd name="connsiteY15" fmla="*/ 0 h 296532"/>
              <a:gd name="connsiteX16" fmla="*/ 57403 w 429429"/>
              <a:gd name="connsiteY16" fmla="*/ 40418 h 296532"/>
              <a:gd name="connsiteX17" fmla="*/ 57403 w 429429"/>
              <a:gd name="connsiteY17" fmla="*/ 202087 h 296532"/>
              <a:gd name="connsiteX18" fmla="*/ 97821 w 429429"/>
              <a:gd name="connsiteY18" fmla="*/ 242505 h 296532"/>
              <a:gd name="connsiteX19" fmla="*/ 331609 w 429429"/>
              <a:gd name="connsiteY19" fmla="*/ 242505 h 296532"/>
              <a:gd name="connsiteX20" fmla="*/ 372027 w 429429"/>
              <a:gd name="connsiteY20" fmla="*/ 202087 h 296532"/>
              <a:gd name="connsiteX21" fmla="*/ 372027 w 429429"/>
              <a:gd name="connsiteY21" fmla="*/ 40418 h 296532"/>
              <a:gd name="connsiteX22" fmla="*/ 331609 w 429429"/>
              <a:gd name="connsiteY22" fmla="*/ 0 h 2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429" h="296532">
                <a:moveTo>
                  <a:pt x="271918" y="270401"/>
                </a:moveTo>
                <a:lnTo>
                  <a:pt x="271918" y="287244"/>
                </a:lnTo>
                <a:lnTo>
                  <a:pt x="157510" y="287244"/>
                </a:lnTo>
                <a:lnTo>
                  <a:pt x="157510" y="270401"/>
                </a:lnTo>
                <a:close/>
                <a:moveTo>
                  <a:pt x="429429" y="261113"/>
                </a:moveTo>
                <a:lnTo>
                  <a:pt x="0" y="261113"/>
                </a:lnTo>
                <a:lnTo>
                  <a:pt x="0" y="278453"/>
                </a:lnTo>
                <a:cubicBezTo>
                  <a:pt x="0" y="288438"/>
                  <a:pt x="6176" y="296532"/>
                  <a:pt x="13794" y="296532"/>
                </a:cubicBezTo>
                <a:lnTo>
                  <a:pt x="415635" y="296532"/>
                </a:lnTo>
                <a:cubicBezTo>
                  <a:pt x="423253" y="296532"/>
                  <a:pt x="429429" y="288438"/>
                  <a:pt x="429429" y="278453"/>
                </a:cubicBezTo>
                <a:close/>
                <a:moveTo>
                  <a:pt x="335480" y="29961"/>
                </a:moveTo>
                <a:lnTo>
                  <a:pt x="335480" y="212544"/>
                </a:lnTo>
                <a:lnTo>
                  <a:pt x="93950" y="212544"/>
                </a:lnTo>
                <a:lnTo>
                  <a:pt x="93950" y="29961"/>
                </a:lnTo>
                <a:close/>
                <a:moveTo>
                  <a:pt x="331609" y="0"/>
                </a:moveTo>
                <a:lnTo>
                  <a:pt x="97821" y="0"/>
                </a:lnTo>
                <a:cubicBezTo>
                  <a:pt x="75499" y="0"/>
                  <a:pt x="57403" y="18096"/>
                  <a:pt x="57403" y="40418"/>
                </a:cubicBezTo>
                <a:lnTo>
                  <a:pt x="57403" y="202087"/>
                </a:lnTo>
                <a:cubicBezTo>
                  <a:pt x="57403" y="224409"/>
                  <a:pt x="75499" y="242505"/>
                  <a:pt x="97821" y="242505"/>
                </a:cubicBezTo>
                <a:lnTo>
                  <a:pt x="331609" y="242505"/>
                </a:lnTo>
                <a:cubicBezTo>
                  <a:pt x="353931" y="242505"/>
                  <a:pt x="372027" y="224409"/>
                  <a:pt x="372027" y="202087"/>
                </a:cubicBezTo>
                <a:lnTo>
                  <a:pt x="372027" y="40418"/>
                </a:lnTo>
                <a:cubicBezTo>
                  <a:pt x="372027" y="18096"/>
                  <a:pt x="353931" y="0"/>
                  <a:pt x="331609" y="0"/>
                </a:cubicBezTo>
                <a:close/>
              </a:path>
            </a:pathLst>
          </a:cu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endParaRPr>
          </a:p>
        </p:txBody>
      </p:sp>
      <p:pic>
        <p:nvPicPr>
          <p:cNvPr id="85" name="图片 84"/>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1596741" y="3145591"/>
            <a:ext cx="717252" cy="586245"/>
          </a:xfrm>
          <a:prstGeom prst="rect">
            <a:avLst/>
          </a:prstGeom>
        </p:spPr>
      </p:pic>
      <p:pic>
        <p:nvPicPr>
          <p:cNvPr id="86" name="图片 85"/>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30489" y="3207354"/>
            <a:ext cx="958661" cy="447438"/>
          </a:xfrm>
          <a:prstGeom prst="rect">
            <a:avLst/>
          </a:prstGeom>
        </p:spPr>
      </p:pic>
      <p:pic>
        <p:nvPicPr>
          <p:cNvPr id="87" name="图片 86"/>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549520" y="3747606"/>
            <a:ext cx="890308" cy="466175"/>
          </a:xfrm>
          <a:prstGeom prst="rect">
            <a:avLst/>
          </a:prstGeom>
        </p:spPr>
      </p:pic>
      <p:pic>
        <p:nvPicPr>
          <p:cNvPr id="88" name="图片 87"/>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1666746" y="3822660"/>
            <a:ext cx="589529" cy="357847"/>
          </a:xfrm>
          <a:prstGeom prst="rect">
            <a:avLst/>
          </a:prstGeom>
        </p:spPr>
      </p:pic>
      <p:pic>
        <p:nvPicPr>
          <p:cNvPr id="89" name="图片 88"/>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2444053" y="3168696"/>
            <a:ext cx="736390" cy="494039"/>
          </a:xfrm>
          <a:prstGeom prst="rect">
            <a:avLst/>
          </a:prstGeom>
        </p:spPr>
      </p:pic>
      <p:pic>
        <p:nvPicPr>
          <p:cNvPr id="90" name="图片 89"/>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2519344" y="3764695"/>
            <a:ext cx="674532" cy="44908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汇集资源</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187624" y="1275606"/>
            <a:ext cx="6912768" cy="2306955"/>
          </a:xfrm>
          <a:prstGeom prst="rect">
            <a:avLst/>
          </a:prstGeom>
        </p:spPr>
        <p:txBody>
          <a:bodyPr wrap="square">
            <a:spAutoFit/>
          </a:bodyPr>
          <a:lstStyle/>
          <a:p>
            <a:pPr algn="just">
              <a:lnSpc>
                <a:spcPct val="200000"/>
              </a:lnSpc>
            </a:pPr>
            <a:r>
              <a:rPr lang="zh-CN" altLang="en-US" dirty="0">
                <a:latin typeface="微软雅黑" panose="020B0503020204020204" pitchFamily="34" charset="-122"/>
                <a:ea typeface="微软雅黑" panose="020B0503020204020204" pitchFamily="34" charset="-122"/>
              </a:rPr>
              <a:t>截至2021年4月初</a:t>
            </a:r>
            <a:r>
              <a:rPr lang="zh-CN" altLang="en-US" dirty="0" smtClean="0">
                <a:latin typeface="微软雅黑" panose="020B0503020204020204" pitchFamily="34" charset="-122"/>
                <a:ea typeface="微软雅黑" panose="020B0503020204020204" pitchFamily="34" charset="-122"/>
              </a:rPr>
              <a:t>，省</a:t>
            </a:r>
            <a:r>
              <a:rPr lang="zh-CN" altLang="en-US" dirty="0">
                <a:latin typeface="微软雅黑" panose="020B0503020204020204" pitchFamily="34" charset="-122"/>
                <a:ea typeface="微软雅黑" panose="020B0503020204020204" pitchFamily="34" charset="-122"/>
              </a:rPr>
              <a:t>平台入网仪器</a:t>
            </a:r>
            <a:r>
              <a:rPr lang="zh-CN" altLang="en-US" dirty="0">
                <a:solidFill>
                  <a:srgbClr val="FF0000"/>
                </a:solidFill>
                <a:latin typeface="微软雅黑" panose="020B0503020204020204" pitchFamily="34" charset="-122"/>
                <a:ea typeface="微软雅黑" panose="020B0503020204020204" pitchFamily="34" charset="-122"/>
              </a:rPr>
              <a:t>6743</a:t>
            </a:r>
            <a:r>
              <a:rPr lang="zh-CN" altLang="en-US" dirty="0">
                <a:latin typeface="微软雅黑" panose="020B0503020204020204" pitchFamily="34" charset="-122"/>
                <a:ea typeface="微软雅黑" panose="020B0503020204020204" pitchFamily="34" charset="-122"/>
              </a:rPr>
              <a:t>台（套</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入网</a:t>
            </a:r>
            <a:r>
              <a:rPr lang="zh-CN" altLang="en-US" dirty="0">
                <a:latin typeface="微软雅黑" panose="020B0503020204020204" pitchFamily="34" charset="-122"/>
                <a:ea typeface="微软雅黑" panose="020B0503020204020204" pitchFamily="34" charset="-122"/>
              </a:rPr>
              <a:t>仪器原值超过</a:t>
            </a:r>
            <a:r>
              <a:rPr lang="zh-CN" altLang="en-US" dirty="0">
                <a:solidFill>
                  <a:srgbClr val="FF0000"/>
                </a:solidFill>
                <a:latin typeface="微软雅黑" panose="020B0503020204020204" pitchFamily="34" charset="-122"/>
                <a:ea typeface="微软雅黑" panose="020B0503020204020204" pitchFamily="34" charset="-122"/>
              </a:rPr>
              <a:t>58</a:t>
            </a:r>
            <a:r>
              <a:rPr lang="zh-CN" altLang="en-US" dirty="0">
                <a:latin typeface="微软雅黑" panose="020B0503020204020204" pitchFamily="34" charset="-122"/>
                <a:ea typeface="微软雅黑" panose="020B0503020204020204" pitchFamily="34" charset="-122"/>
              </a:rPr>
              <a:t>亿</a:t>
            </a:r>
            <a:r>
              <a:rPr lang="zh-CN" altLang="en-US" dirty="0" smtClean="0">
                <a:latin typeface="微软雅黑" panose="020B0503020204020204" pitchFamily="34" charset="-122"/>
                <a:ea typeface="微软雅黑" panose="020B0503020204020204" pitchFamily="34" charset="-122"/>
              </a:rPr>
              <a:t>元</a:t>
            </a:r>
            <a:r>
              <a:rPr lang="zh-CN" altLang="en-US" dirty="0">
                <a:latin typeface="微软雅黑" panose="020B0503020204020204" pitchFamily="34" charset="-122"/>
                <a:ea typeface="微软雅黑" panose="020B0503020204020204" pitchFamily="34" charset="-122"/>
              </a:rPr>
              <a:t>（注：其中原值一千万以上的设备有</a:t>
            </a:r>
            <a:r>
              <a:rPr lang="en-US" altLang="zh-CN" dirty="0">
                <a:latin typeface="微软雅黑" panose="020B0503020204020204" pitchFamily="34" charset="-122"/>
                <a:ea typeface="微软雅黑" panose="020B0503020204020204" pitchFamily="34" charset="-122"/>
              </a:rPr>
              <a:t>21</a:t>
            </a:r>
            <a:r>
              <a:rPr lang="zh-CN" altLang="en-US" dirty="0">
                <a:latin typeface="微软雅黑" panose="020B0503020204020204" pitchFamily="34" charset="-122"/>
                <a:ea typeface="微软雅黑" panose="020B0503020204020204" pitchFamily="34" charset="-122"/>
              </a:rPr>
              <a:t>台）</a:t>
            </a:r>
            <a:r>
              <a:rPr lang="zh-CN" altLang="en-US" dirty="0">
                <a:latin typeface="微软雅黑" panose="020B0503020204020204" pitchFamily="34" charset="-122"/>
                <a:ea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rPr>
              <a:t>入网</a:t>
            </a:r>
            <a:r>
              <a:rPr lang="zh-CN" altLang="en-US" dirty="0">
                <a:latin typeface="微软雅黑" panose="020B0503020204020204" pitchFamily="34" charset="-122"/>
                <a:ea typeface="微软雅黑" panose="020B0503020204020204" pitchFamily="34" charset="-122"/>
              </a:rPr>
              <a:t>单位</a:t>
            </a:r>
            <a:r>
              <a:rPr lang="zh-CN" altLang="en-US" dirty="0">
                <a:solidFill>
                  <a:srgbClr val="FF0000"/>
                </a:solidFill>
                <a:latin typeface="微软雅黑" panose="020B0503020204020204" pitchFamily="34" charset="-122"/>
                <a:ea typeface="微软雅黑" panose="020B0503020204020204" pitchFamily="34" charset="-122"/>
              </a:rPr>
              <a:t>518</a:t>
            </a:r>
            <a:r>
              <a:rPr lang="zh-CN" altLang="en-US" dirty="0">
                <a:latin typeface="微软雅黑" panose="020B0503020204020204" pitchFamily="34" charset="-122"/>
                <a:ea typeface="微软雅黑" panose="020B0503020204020204" pitchFamily="34" charset="-122"/>
              </a:rPr>
              <a:t>家，入网专家</a:t>
            </a:r>
            <a:r>
              <a:rPr lang="zh-CN" altLang="en-US" dirty="0">
                <a:solidFill>
                  <a:srgbClr val="FF0000"/>
                </a:solidFill>
                <a:latin typeface="微软雅黑" panose="020B0503020204020204" pitchFamily="34" charset="-122"/>
                <a:ea typeface="微软雅黑" panose="020B0503020204020204" pitchFamily="34" charset="-122"/>
              </a:rPr>
              <a:t>505</a:t>
            </a:r>
            <a:r>
              <a:rPr lang="zh-CN" altLang="en-US" dirty="0" smtClean="0">
                <a:latin typeface="微软雅黑" panose="020B0503020204020204" pitchFamily="34" charset="-122"/>
                <a:ea typeface="微软雅黑" panose="020B0503020204020204" pitchFamily="34" charset="-122"/>
              </a:rPr>
              <a:t>位</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为</a:t>
            </a:r>
            <a:r>
              <a:rPr lang="zh-CN" altLang="en-US" dirty="0">
                <a:solidFill>
                  <a:srgbClr val="FF0000"/>
                </a:solidFill>
                <a:latin typeface="微软雅黑" panose="020B0503020204020204" pitchFamily="34" charset="-122"/>
                <a:ea typeface="微软雅黑" panose="020B0503020204020204" pitchFamily="34" charset="-122"/>
              </a:rPr>
              <a:t>3500</a:t>
            </a:r>
            <a:r>
              <a:rPr lang="zh-CN" altLang="en-US" dirty="0">
                <a:latin typeface="微软雅黑" panose="020B0503020204020204" pitchFamily="34" charset="-122"/>
                <a:ea typeface="微软雅黑" panose="020B0503020204020204" pitchFamily="34" charset="-122"/>
              </a:rPr>
              <a:t>余家单位提供仪器预约服务</a:t>
            </a:r>
            <a:r>
              <a:rPr lang="zh-CN" altLang="en-US" dirty="0">
                <a:solidFill>
                  <a:srgbClr val="FF0000"/>
                </a:solidFill>
                <a:latin typeface="微软雅黑" panose="020B0503020204020204" pitchFamily="34" charset="-122"/>
                <a:ea typeface="微软雅黑" panose="020B0503020204020204" pitchFamily="34" charset="-122"/>
              </a:rPr>
              <a:t>22559</a:t>
            </a:r>
            <a:r>
              <a:rPr lang="zh-CN" altLang="en-US" dirty="0">
                <a:latin typeface="微软雅黑" panose="020B0503020204020204" pitchFamily="34" charset="-122"/>
                <a:ea typeface="微软雅黑" panose="020B0503020204020204" pitchFamily="34" charset="-122"/>
              </a:rPr>
              <a:t>余</a:t>
            </a:r>
            <a:r>
              <a:rPr lang="zh-CN" altLang="en-US" dirty="0" smtClean="0">
                <a:latin typeface="微软雅黑" panose="020B0503020204020204" pitchFamily="34" charset="-122"/>
                <a:ea typeface="微软雅黑" panose="020B0503020204020204" pitchFamily="34" charset="-122"/>
              </a:rPr>
              <a:t>次</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平台</a:t>
            </a:r>
            <a:r>
              <a:rPr lang="zh-CN" altLang="en-US" dirty="0">
                <a:latin typeface="微软雅黑" panose="020B0503020204020204" pitchFamily="34" charset="-122"/>
                <a:ea typeface="微软雅黑" panose="020B0503020204020204" pitchFamily="34" charset="-122"/>
              </a:rPr>
              <a:t>网站累计访问量突破</a:t>
            </a:r>
            <a:r>
              <a:rPr lang="zh-CN" altLang="en-US" dirty="0">
                <a:solidFill>
                  <a:srgbClr val="FF0000"/>
                </a:solidFill>
                <a:latin typeface="微软雅黑" panose="020B0503020204020204" pitchFamily="34" charset="-122"/>
                <a:ea typeface="微软雅黑" panose="020B0503020204020204" pitchFamily="34" charset="-122"/>
              </a:rPr>
              <a:t>360</a:t>
            </a:r>
            <a:r>
              <a:rPr lang="zh-CN" altLang="en-US" dirty="0">
                <a:latin typeface="微软雅黑" panose="020B0503020204020204" pitchFamily="34" charset="-122"/>
                <a:ea typeface="微软雅黑" panose="020B0503020204020204" pitchFamily="34" charset="-122"/>
              </a:rPr>
              <a:t>万</a:t>
            </a:r>
            <a:r>
              <a:rPr lang="zh-CN" altLang="en-US" dirty="0" smtClean="0">
                <a:latin typeface="微软雅黑" panose="020B0503020204020204" pitchFamily="34" charset="-122"/>
                <a:ea typeface="微软雅黑" panose="020B0503020204020204" pitchFamily="34" charset="-122"/>
              </a:rPr>
              <a:t>次。</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05098" y="179635"/>
            <a:ext cx="2448273" cy="432048"/>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政策出台的相关背景</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 Placeholder 8"/>
          <p:cNvSpPr txBox="1"/>
          <p:nvPr/>
        </p:nvSpPr>
        <p:spPr>
          <a:xfrm>
            <a:off x="705098" y="1254206"/>
            <a:ext cx="3152522" cy="266429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2000" b="1" dirty="0" smtClean="0">
                <a:solidFill>
                  <a:schemeClr val="tx1"/>
                </a:solidFill>
                <a:latin typeface="+mn-ea"/>
              </a:rPr>
              <a:t>现状</a:t>
            </a:r>
            <a:endParaRPr lang="en-US" altLang="zh-CN" sz="2000" b="1" dirty="0" smtClean="0">
              <a:solidFill>
                <a:schemeClr val="tx1"/>
              </a:solidFill>
              <a:latin typeface="+mn-ea"/>
            </a:endParaRPr>
          </a:p>
          <a:p>
            <a:pPr algn="just">
              <a:lnSpc>
                <a:spcPct val="130000"/>
              </a:lnSpc>
            </a:pPr>
            <a:r>
              <a:rPr lang="zh-CN" altLang="zh-CN" sz="1400" dirty="0" smtClean="0">
                <a:solidFill>
                  <a:schemeClr val="tx1"/>
                </a:solidFill>
                <a:latin typeface="+mn-ea"/>
              </a:rPr>
              <a:t>近年来，国内科研设施与仪器规模持续增长，覆盖领域不断拓展，技术水平明显提升，综合效益日益显现，但是科研设施与仪器重复购置，闲置浪费现象比较严重。科研设施与仪器向社会开放共享已成为国家</a:t>
            </a:r>
            <a:r>
              <a:rPr lang="zh-CN" altLang="en-US" sz="1400" dirty="0" smtClean="0">
                <a:solidFill>
                  <a:schemeClr val="tx1"/>
                </a:solidFill>
                <a:latin typeface="+mn-ea"/>
              </a:rPr>
              <a:t>一项政策</a:t>
            </a:r>
            <a:r>
              <a:rPr lang="zh-CN" altLang="zh-CN" sz="1400" dirty="0" smtClean="0">
                <a:solidFill>
                  <a:schemeClr val="tx1"/>
                </a:solidFill>
                <a:latin typeface="+mn-ea"/>
              </a:rPr>
              <a:t>。</a:t>
            </a:r>
            <a:endParaRPr lang="en-US" sz="1400" dirty="0">
              <a:solidFill>
                <a:schemeClr val="tx1"/>
              </a:solidFill>
              <a:latin typeface="+mn-ea"/>
            </a:endParaRPr>
          </a:p>
        </p:txBody>
      </p:sp>
      <p:cxnSp>
        <p:nvCxnSpPr>
          <p:cNvPr id="50" name="Straight Connector 59"/>
          <p:cNvCxnSpPr/>
          <p:nvPr/>
        </p:nvCxnSpPr>
        <p:spPr>
          <a:xfrm rot="5400000" flipH="1" flipV="1">
            <a:off x="3750463" y="2321717"/>
            <a:ext cx="1928826" cy="0"/>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2066" y="1357305"/>
            <a:ext cx="2857520" cy="19288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rot="16200000">
            <a:off x="3432456" y="-1092425"/>
            <a:ext cx="2669425" cy="7818578"/>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187624" y="2386014"/>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开放</a:t>
            </a:r>
            <a:r>
              <a:rPr lang="zh-CN" altLang="en-US" sz="1400" b="1" dirty="0" smtClean="0">
                <a:solidFill>
                  <a:schemeClr val="bg1"/>
                </a:solidFill>
                <a:latin typeface="微软雅黑" panose="020B0503020204020204" pitchFamily="34" charset="-122"/>
                <a:ea typeface="微软雅黑" panose="020B0503020204020204" pitchFamily="34" charset="-122"/>
              </a:rPr>
              <a:t>共享</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奖惩</a:t>
            </a:r>
            <a:r>
              <a:rPr lang="zh-CN" altLang="en-US" sz="1400" b="1" dirty="0">
                <a:solidFill>
                  <a:schemeClr val="bg1"/>
                </a:solidFill>
                <a:latin typeface="微软雅黑" panose="020B0503020204020204" pitchFamily="34" charset="-122"/>
                <a:ea typeface="微软雅黑" panose="020B0503020204020204" pitchFamily="34" charset="-122"/>
              </a:rPr>
              <a:t>政策</a:t>
            </a:r>
          </a:p>
        </p:txBody>
      </p:sp>
      <p:sp>
        <p:nvSpPr>
          <p:cNvPr id="22" name="Text Placeholder 6"/>
          <p:cNvSpPr txBox="1"/>
          <p:nvPr/>
        </p:nvSpPr>
        <p:spPr>
          <a:xfrm>
            <a:off x="1037899" y="1640970"/>
            <a:ext cx="5544616" cy="215491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网址：</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www.hniss.cn</a:t>
            </a:r>
          </a:p>
          <a:p>
            <a:pPr marL="0" indent="0" algn="just">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地址：河南省郑州市金水区政六街</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楼</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电话</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0371-65957129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QQ</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群：</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346532815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交流群</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邮箱：</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hnisscn@163.com</a:t>
            </a: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联系方式</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914400" y="1049353"/>
            <a:ext cx="298261" cy="298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Placeholder 6"/>
          <p:cNvSpPr txBox="1"/>
          <p:nvPr/>
        </p:nvSpPr>
        <p:spPr>
          <a:xfrm>
            <a:off x="1178931" y="987574"/>
            <a:ext cx="4259488"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000" b="1" dirty="0">
                <a:solidFill>
                  <a:srgbClr val="005DA2"/>
                </a:solidFill>
                <a:latin typeface="微软雅黑" panose="020B0503020204020204" pitchFamily="34" charset="-122"/>
                <a:ea typeface="微软雅黑" panose="020B0503020204020204" pitchFamily="34" charset="-122"/>
              </a:rPr>
              <a:t>河南省科研设施与仪器共享服务平台</a:t>
            </a:r>
            <a:endParaRPr lang="en-US" altLang="zh-CN" sz="2000" b="1" dirty="0">
              <a:solidFill>
                <a:srgbClr val="005DA2"/>
              </a:solidFill>
              <a:latin typeface="微软雅黑" panose="020B0503020204020204" pitchFamily="34" charset="-122"/>
              <a:ea typeface="微软雅黑" panose="020B0503020204020204" pitchFamily="34" charset="-122"/>
            </a:endParaRPr>
          </a:p>
        </p:txBody>
      </p:sp>
      <p:pic>
        <p:nvPicPr>
          <p:cNvPr id="8194" name="Picture 2" descr="C:\Users\Administrator\Desktop\微信公众平台\微信二维码.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72200" y="1598116"/>
            <a:ext cx="2009210" cy="200921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6"/>
          <p:cNvSpPr txBox="1"/>
          <p:nvPr/>
        </p:nvSpPr>
        <p:spPr>
          <a:xfrm>
            <a:off x="6528397" y="3601359"/>
            <a:ext cx="2004043"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官方微信公众平台</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政策出台的相关背景</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80414" y="671509"/>
            <a:ext cx="8168050" cy="4662815"/>
          </a:xfrm>
          <a:prstGeom prst="rect">
            <a:avLst/>
          </a:prstGeom>
        </p:spPr>
        <p:txBody>
          <a:bodyPr wrap="square">
            <a:spAutoFit/>
          </a:bodyPr>
          <a:lstStyle/>
          <a:p>
            <a:pPr algn="just">
              <a:lnSpc>
                <a:spcPct val="150000"/>
              </a:lnSpc>
              <a:spcBef>
                <a:spcPts val="1800"/>
              </a:spcBef>
            </a:pPr>
            <a:r>
              <a:rPr lang="en-US" altLang="zh-CN" sz="1400" dirty="0" smtClean="0">
                <a:solidFill>
                  <a:srgbClr val="44546A"/>
                </a:solidFill>
                <a:latin typeface="微软雅黑" panose="020B0503020204020204" pitchFamily="34" charset="-122"/>
                <a:ea typeface="微软雅黑" panose="020B0503020204020204" pitchFamily="34" charset="-122"/>
              </a:rPr>
              <a:t>2014</a:t>
            </a:r>
            <a:r>
              <a:rPr lang="zh-CN" altLang="en-US" sz="1400" dirty="0" smtClean="0">
                <a:solidFill>
                  <a:srgbClr val="44546A"/>
                </a:solidFill>
                <a:latin typeface="微软雅黑" panose="020B0503020204020204" pitchFamily="34" charset="-122"/>
                <a:ea typeface="微软雅黑" panose="020B0503020204020204" pitchFamily="34" charset="-122"/>
              </a:rPr>
              <a:t>年，国务院发布</a:t>
            </a:r>
            <a:r>
              <a:rPr lang="en-US" altLang="zh-CN" sz="1400" dirty="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关于国家重大科研基础设施和大型科研仪器向社会开放的意见</a:t>
            </a:r>
            <a:r>
              <a:rPr lang="en-US" altLang="zh-CN" sz="1400" dirty="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（国发</a:t>
            </a:r>
            <a:r>
              <a:rPr lang="en-US" altLang="zh-CN" sz="1400" dirty="0">
                <a:solidFill>
                  <a:srgbClr val="44546A"/>
                </a:solidFill>
                <a:latin typeface="微软雅黑" panose="020B0503020204020204" pitchFamily="34" charset="-122"/>
                <a:ea typeface="微软雅黑" panose="020B0503020204020204" pitchFamily="34" charset="-122"/>
              </a:rPr>
              <a:t>〔2014〕70</a:t>
            </a:r>
            <a:r>
              <a:rPr lang="zh-CN" altLang="en-US" sz="1400" dirty="0">
                <a:solidFill>
                  <a:srgbClr val="44546A"/>
                </a:solidFill>
                <a:latin typeface="微软雅黑" panose="020B0503020204020204" pitchFamily="34" charset="-122"/>
                <a:ea typeface="微软雅黑" panose="020B0503020204020204" pitchFamily="34" charset="-122"/>
              </a:rPr>
              <a:t>号</a:t>
            </a:r>
            <a:r>
              <a:rPr lang="zh-CN" altLang="en-US" sz="1400" dirty="0" smtClean="0">
                <a:solidFill>
                  <a:srgbClr val="44546A"/>
                </a:solidFill>
                <a:latin typeface="微软雅黑" panose="020B0503020204020204" pitchFamily="34" charset="-122"/>
                <a:ea typeface="微软雅黑" panose="020B0503020204020204" pitchFamily="34" charset="-122"/>
              </a:rPr>
              <a:t>）。   </a:t>
            </a:r>
            <a:r>
              <a:rPr lang="zh-CN" altLang="en-US" sz="1400" dirty="0" smtClean="0">
                <a:solidFill>
                  <a:srgbClr val="FF0000"/>
                </a:solidFill>
                <a:latin typeface="微软雅黑" panose="020B0503020204020204" pitchFamily="34" charset="-122"/>
                <a:ea typeface="微软雅黑" panose="020B0503020204020204" pitchFamily="34" charset="-122"/>
              </a:rPr>
              <a:t>国家</a:t>
            </a:r>
            <a:r>
              <a:rPr lang="zh-CN" altLang="en-US" sz="1400" dirty="0">
                <a:solidFill>
                  <a:srgbClr val="FF0000"/>
                </a:solidFill>
                <a:latin typeface="微软雅黑" panose="020B0503020204020204" pitchFamily="34" charset="-122"/>
                <a:ea typeface="微软雅黑" panose="020B0503020204020204" pitchFamily="34" charset="-122"/>
              </a:rPr>
              <a:t>层面提出推进科研设施与仪器向社会开放</a:t>
            </a:r>
            <a:r>
              <a:rPr lang="zh-CN" altLang="en-US" sz="1400" dirty="0">
                <a:solidFill>
                  <a:srgbClr val="44546A"/>
                </a:solidFill>
                <a:latin typeface="微软雅黑" panose="020B0503020204020204" pitchFamily="34" charset="-122"/>
                <a:ea typeface="微软雅黑" panose="020B0503020204020204" pitchFamily="34" charset="-122"/>
              </a:rPr>
              <a:t>，提高科技资源利用效率的</a:t>
            </a:r>
            <a:r>
              <a:rPr lang="zh-CN" altLang="en-US" sz="1400" dirty="0" smtClean="0">
                <a:solidFill>
                  <a:srgbClr val="44546A"/>
                </a:solidFill>
                <a:latin typeface="微软雅黑" panose="020B0503020204020204" pitchFamily="34" charset="-122"/>
                <a:ea typeface="微软雅黑" panose="020B0503020204020204" pitchFamily="34" charset="-122"/>
              </a:rPr>
              <a:t>概念。</a:t>
            </a:r>
            <a:endParaRPr lang="zh-CN" altLang="en-US" sz="1400" dirty="0">
              <a:solidFill>
                <a:srgbClr val="44546A"/>
              </a:solidFill>
              <a:latin typeface="微软雅黑" panose="020B0503020204020204" pitchFamily="34" charset="-122"/>
              <a:ea typeface="微软雅黑" panose="020B0503020204020204" pitchFamily="34" charset="-122"/>
            </a:endParaRPr>
          </a:p>
          <a:p>
            <a:pPr algn="just">
              <a:lnSpc>
                <a:spcPct val="150000"/>
              </a:lnSpc>
              <a:spcBef>
                <a:spcPts val="1800"/>
              </a:spcBef>
            </a:pPr>
            <a:r>
              <a:rPr lang="en-US" altLang="zh-CN" sz="1400" dirty="0" smtClean="0">
                <a:solidFill>
                  <a:srgbClr val="44546A"/>
                </a:solidFill>
                <a:latin typeface="微软雅黑" panose="020B0503020204020204" pitchFamily="34" charset="-122"/>
                <a:ea typeface="微软雅黑" panose="020B0503020204020204" pitchFamily="34" charset="-122"/>
              </a:rPr>
              <a:t>2016</a:t>
            </a:r>
            <a:r>
              <a:rPr lang="zh-CN" altLang="en-US" sz="1400" dirty="0" smtClean="0">
                <a:solidFill>
                  <a:srgbClr val="44546A"/>
                </a:solidFill>
                <a:latin typeface="微软雅黑" panose="020B0503020204020204" pitchFamily="34" charset="-122"/>
                <a:ea typeface="微软雅黑" panose="020B0503020204020204" pitchFamily="34" charset="-122"/>
              </a:rPr>
              <a:t>年，河南省人民政府出台</a:t>
            </a:r>
            <a:r>
              <a:rPr lang="en-US" altLang="zh-CN" sz="1400" dirty="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河南省人民政府关于促进重大科研基础设施和大型科研仪器向社会开放的实施意见</a:t>
            </a:r>
            <a:r>
              <a:rPr lang="en-US" altLang="zh-CN" sz="1400" dirty="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（豫政</a:t>
            </a:r>
            <a:r>
              <a:rPr lang="en-US" altLang="zh-CN" sz="1400" dirty="0">
                <a:solidFill>
                  <a:srgbClr val="44546A"/>
                </a:solidFill>
                <a:latin typeface="微软雅黑" panose="020B0503020204020204" pitchFamily="34" charset="-122"/>
                <a:ea typeface="微软雅黑" panose="020B0503020204020204" pitchFamily="34" charset="-122"/>
              </a:rPr>
              <a:t>〔2016〕56</a:t>
            </a:r>
            <a:r>
              <a:rPr lang="zh-CN" altLang="en-US" sz="1400" dirty="0">
                <a:solidFill>
                  <a:srgbClr val="44546A"/>
                </a:solidFill>
                <a:latin typeface="微软雅黑" panose="020B0503020204020204" pitchFamily="34" charset="-122"/>
                <a:ea typeface="微软雅黑" panose="020B0503020204020204" pitchFamily="34" charset="-122"/>
              </a:rPr>
              <a:t>号</a:t>
            </a:r>
            <a:r>
              <a:rPr lang="zh-CN" altLang="en-US" sz="1400" dirty="0" smtClean="0">
                <a:solidFill>
                  <a:srgbClr val="44546A"/>
                </a:solidFill>
                <a:latin typeface="微软雅黑" panose="020B0503020204020204" pitchFamily="34" charset="-122"/>
                <a:ea typeface="微软雅黑" panose="020B0503020204020204" pitchFamily="34" charset="-122"/>
              </a:rPr>
              <a:t>）。 </a:t>
            </a:r>
            <a:r>
              <a:rPr lang="zh-CN" altLang="en-US" sz="1400" dirty="0">
                <a:solidFill>
                  <a:srgbClr val="44546A"/>
                </a:solidFill>
                <a:latin typeface="微软雅黑" panose="020B0503020204020204" pitchFamily="34" charset="-122"/>
                <a:ea typeface="微软雅黑" panose="020B0503020204020204" pitchFamily="34" charset="-122"/>
              </a:rPr>
              <a:t>备注：省政府层面为落实国务院</a:t>
            </a:r>
            <a:r>
              <a:rPr lang="en-US" altLang="zh-CN" sz="1400" dirty="0">
                <a:solidFill>
                  <a:srgbClr val="44546A"/>
                </a:solidFill>
                <a:latin typeface="微软雅黑" panose="020B0503020204020204" pitchFamily="34" charset="-122"/>
                <a:ea typeface="微软雅黑" panose="020B0503020204020204" pitchFamily="34" charset="-122"/>
              </a:rPr>
              <a:t>70</a:t>
            </a:r>
            <a:r>
              <a:rPr lang="zh-CN" altLang="en-US" sz="1400" dirty="0">
                <a:solidFill>
                  <a:srgbClr val="44546A"/>
                </a:solidFill>
                <a:latin typeface="微软雅黑" panose="020B0503020204020204" pitchFamily="34" charset="-122"/>
                <a:ea typeface="微软雅黑" panose="020B0503020204020204" pitchFamily="34" charset="-122"/>
              </a:rPr>
              <a:t>号文而出台的具体落实意见。</a:t>
            </a:r>
            <a:r>
              <a:rPr lang="zh-CN" altLang="en-US" sz="1400" dirty="0">
                <a:solidFill>
                  <a:srgbClr val="FF0000"/>
                </a:solidFill>
                <a:latin typeface="微软雅黑" panose="020B0503020204020204" pitchFamily="34" charset="-122"/>
                <a:ea typeface="微软雅黑" panose="020B0503020204020204" pitchFamily="34" charset="-122"/>
              </a:rPr>
              <a:t>力争用</a:t>
            </a:r>
            <a:r>
              <a:rPr lang="en-US" altLang="zh-CN" sz="14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年时间，基本建成覆盖各类科研设施与仪器、统一规范、功能强大的专业化、网络化管理服务体系和开放共享制度</a:t>
            </a:r>
            <a:r>
              <a:rPr lang="zh-CN" altLang="en-US" sz="1400" dirty="0">
                <a:solidFill>
                  <a:srgbClr val="44546A"/>
                </a:solidFill>
                <a:latin typeface="微软雅黑" panose="020B0503020204020204" pitchFamily="34" charset="-122"/>
                <a:ea typeface="微软雅黑" panose="020B0503020204020204" pitchFamily="34" charset="-122"/>
              </a:rPr>
              <a:t>，基本解决大型科研设施设备分散、重复、封闭、低效的问题，资源利用率进一步提高，促进开放共享。</a:t>
            </a:r>
          </a:p>
          <a:p>
            <a:pPr algn="just">
              <a:lnSpc>
                <a:spcPct val="150000"/>
              </a:lnSpc>
              <a:spcBef>
                <a:spcPts val="1800"/>
              </a:spcBef>
            </a:pPr>
            <a:r>
              <a:rPr lang="en-US" altLang="zh-CN" sz="1400" dirty="0" smtClean="0">
                <a:solidFill>
                  <a:srgbClr val="44546A"/>
                </a:solidFill>
                <a:latin typeface="微软雅黑" panose="020B0503020204020204" pitchFamily="34" charset="-122"/>
                <a:ea typeface="微软雅黑" panose="020B0503020204020204" pitchFamily="34" charset="-122"/>
              </a:rPr>
              <a:t>2017</a:t>
            </a:r>
            <a:r>
              <a:rPr lang="zh-CN" altLang="en-US" sz="1400" dirty="0" smtClean="0">
                <a:solidFill>
                  <a:srgbClr val="44546A"/>
                </a:solidFill>
                <a:latin typeface="微软雅黑" panose="020B0503020204020204" pitchFamily="34" charset="-122"/>
                <a:ea typeface="微软雅黑" panose="020B0503020204020204" pitchFamily="34" charset="-122"/>
              </a:rPr>
              <a:t>年，科技部、发改委、财政部发布</a:t>
            </a:r>
            <a:r>
              <a:rPr lang="en-US" altLang="zh-CN" sz="1400" dirty="0" smtClean="0">
                <a:solidFill>
                  <a:srgbClr val="44546A"/>
                </a:solidFill>
                <a:latin typeface="微软雅黑" panose="020B0503020204020204" pitchFamily="34" charset="-122"/>
                <a:ea typeface="微软雅黑" panose="020B0503020204020204" pitchFamily="34" charset="-122"/>
              </a:rPr>
              <a:t>《</a:t>
            </a:r>
            <a:r>
              <a:rPr lang="zh-CN" altLang="en-US" sz="1400" dirty="0" smtClean="0">
                <a:solidFill>
                  <a:srgbClr val="44546A"/>
                </a:solidFill>
                <a:latin typeface="微软雅黑" panose="020B0503020204020204" pitchFamily="34" charset="-122"/>
                <a:ea typeface="微软雅黑" panose="020B0503020204020204" pitchFamily="34" charset="-122"/>
              </a:rPr>
              <a:t>国家重大科研基础设施和大型科研仪器开放共享管理办法</a:t>
            </a:r>
            <a:r>
              <a:rPr lang="en-US" altLang="zh-CN" sz="1400" dirty="0" smtClean="0">
                <a:solidFill>
                  <a:srgbClr val="44546A"/>
                </a:solidFill>
                <a:latin typeface="微软雅黑" panose="020B0503020204020204" pitchFamily="34" charset="-122"/>
                <a:ea typeface="微软雅黑" panose="020B0503020204020204" pitchFamily="34" charset="-122"/>
              </a:rPr>
              <a:t>》</a:t>
            </a:r>
            <a:r>
              <a:rPr lang="zh-CN" altLang="en-US" sz="1400" dirty="0" smtClean="0">
                <a:solidFill>
                  <a:srgbClr val="44546A"/>
                </a:solidFill>
                <a:latin typeface="微软雅黑" panose="020B0503020204020204" pitchFamily="34" charset="-122"/>
                <a:ea typeface="微软雅黑" panose="020B0503020204020204" pitchFamily="34" charset="-122"/>
              </a:rPr>
              <a:t>（国科发基</a:t>
            </a:r>
            <a:r>
              <a:rPr lang="en-US" altLang="zh-CN" sz="1400" dirty="0" smtClean="0">
                <a:solidFill>
                  <a:srgbClr val="44546A"/>
                </a:solidFill>
                <a:latin typeface="微软雅黑" panose="020B0503020204020204" pitchFamily="34" charset="-122"/>
                <a:ea typeface="微软雅黑" panose="020B0503020204020204" pitchFamily="34" charset="-122"/>
              </a:rPr>
              <a:t>〔2017〕289</a:t>
            </a:r>
            <a:r>
              <a:rPr lang="zh-CN" altLang="en-US" sz="1400" dirty="0" smtClean="0">
                <a:solidFill>
                  <a:srgbClr val="44546A"/>
                </a:solidFill>
                <a:latin typeface="微软雅黑" panose="020B0503020204020204" pitchFamily="34" charset="-122"/>
                <a:ea typeface="微软雅黑" panose="020B0503020204020204" pitchFamily="34" charset="-122"/>
              </a:rPr>
              <a:t>号）。 备注：旨在明确开放共享工作中管理部门和单位的责任，理顺开放运行的管理机制，推动国家重大科研基础设施和大型科研仪器的开放共享，并强调了以下原则：</a:t>
            </a:r>
            <a:r>
              <a:rPr lang="zh-CN" altLang="en-US" sz="1400" dirty="0" smtClean="0">
                <a:solidFill>
                  <a:srgbClr val="FF0000"/>
                </a:solidFill>
                <a:latin typeface="微软雅黑" panose="020B0503020204020204" pitchFamily="34" charset="-122"/>
                <a:ea typeface="微软雅黑" panose="020B0503020204020204" pitchFamily="34" charset="-122"/>
              </a:rPr>
              <a:t>一是坚持开放为常态，不开放为例外的原则；二是坚持奖惩结合的原则；三是坚持分类管理的原则</a:t>
            </a:r>
            <a:r>
              <a:rPr lang="zh-CN" altLang="en-US" sz="1400" dirty="0" smtClean="0">
                <a:solidFill>
                  <a:srgbClr val="44546A"/>
                </a:solidFill>
                <a:latin typeface="微软雅黑" panose="020B0503020204020204" pitchFamily="34" charset="-122"/>
                <a:ea typeface="微软雅黑" panose="020B0503020204020204" pitchFamily="34" charset="-122"/>
              </a:rPr>
              <a:t>。</a:t>
            </a:r>
            <a:endParaRPr lang="en-US" altLang="zh-CN" sz="1400" dirty="0" smtClean="0">
              <a:solidFill>
                <a:srgbClr val="44546A"/>
              </a:solidFill>
              <a:latin typeface="微软雅黑" panose="020B0503020204020204" pitchFamily="34" charset="-122"/>
              <a:ea typeface="微软雅黑" panose="020B0503020204020204" pitchFamily="34" charset="-122"/>
            </a:endParaRPr>
          </a:p>
          <a:p>
            <a:pPr>
              <a:lnSpc>
                <a:spcPct val="150000"/>
              </a:lnSpc>
              <a:spcBef>
                <a:spcPts val="1800"/>
              </a:spcBef>
            </a:pPr>
            <a:endParaRPr lang="zh-CN" altLang="en-US" sz="1400" dirty="0">
              <a:solidFill>
                <a:srgbClr val="44546A"/>
              </a:solidFill>
              <a:latin typeface="微软雅黑" panose="020B0503020204020204" pitchFamily="34" charset="-122"/>
              <a:ea typeface="微软雅黑" panose="020B0503020204020204" pitchFamily="34" charset="-122"/>
            </a:endParaRPr>
          </a:p>
        </p:txBody>
      </p:sp>
      <p:sp>
        <p:nvSpPr>
          <p:cNvPr id="11" name="任意多边形 40"/>
          <p:cNvSpPr>
            <a:spLocks noChangeAspect="1"/>
          </p:cNvSpPr>
          <p:nvPr/>
        </p:nvSpPr>
        <p:spPr bwMode="auto">
          <a:xfrm>
            <a:off x="364413" y="771550"/>
            <a:ext cx="216000" cy="216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91440" tIns="45720" rIns="91440" bIns="45720" numCol="1" anchor="t" anchorCtr="0" compatLnSpc="1">
            <a:noAutofit/>
          </a:bodyPr>
          <a:lstStyle/>
          <a:p>
            <a:endParaRPr lang="zh-CN" altLang="en-US" sz="1200"/>
          </a:p>
        </p:txBody>
      </p:sp>
      <p:sp>
        <p:nvSpPr>
          <p:cNvPr id="13" name="任意多边形 40"/>
          <p:cNvSpPr>
            <a:spLocks noChangeAspect="1"/>
          </p:cNvSpPr>
          <p:nvPr/>
        </p:nvSpPr>
        <p:spPr bwMode="auto">
          <a:xfrm>
            <a:off x="364415" y="1707678"/>
            <a:ext cx="216000" cy="216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91440" tIns="45720" rIns="91440" bIns="45720" numCol="1" anchor="t" anchorCtr="0" compatLnSpc="1">
            <a:noAutofit/>
          </a:bodyPr>
          <a:lstStyle/>
          <a:p>
            <a:endParaRPr lang="zh-CN" altLang="en-US" sz="1200"/>
          </a:p>
        </p:txBody>
      </p:sp>
      <p:sp>
        <p:nvSpPr>
          <p:cNvPr id="16" name="任意多边形 40"/>
          <p:cNvSpPr>
            <a:spLocks noChangeAspect="1"/>
          </p:cNvSpPr>
          <p:nvPr/>
        </p:nvSpPr>
        <p:spPr bwMode="auto">
          <a:xfrm>
            <a:off x="343971" y="3491784"/>
            <a:ext cx="216000" cy="216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91440" tIns="45720" rIns="91440" bIns="45720" numCol="1" anchor="t" anchorCtr="0" compatLnSpc="1">
            <a:noAutofit/>
          </a:bodyPr>
          <a:lstStyle/>
          <a:p>
            <a:endParaRPr lang="zh-CN" alt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政策出台的相关背景</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87618" y="764568"/>
            <a:ext cx="3313195" cy="2815294"/>
          </a:xfrm>
          <a:prstGeom prst="rect">
            <a:avLst/>
          </a:prstGeom>
        </p:spPr>
      </p:pic>
      <p:pic>
        <p:nvPicPr>
          <p:cNvPr id="9" name="Picture 3" descr="C:\Users\Administrator\Desktop\QQ截图201803302122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1319879"/>
            <a:ext cx="3240360" cy="298006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图片 4"/>
          <p:cNvPicPr>
            <a:picLocks noChangeAspect="1"/>
          </p:cNvPicPr>
          <p:nvPr/>
        </p:nvPicPr>
        <p:blipFill>
          <a:blip r:embed="rId4"/>
          <a:stretch>
            <a:fillRect/>
          </a:stretch>
        </p:blipFill>
        <p:spPr>
          <a:xfrm>
            <a:off x="5436096" y="1983502"/>
            <a:ext cx="3632941" cy="27484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政策</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出台</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57880" y="850546"/>
            <a:ext cx="7677316" cy="1061829"/>
          </a:xfrm>
          <a:prstGeom prst="rect">
            <a:avLst/>
          </a:prstGeom>
        </p:spPr>
        <p:txBody>
          <a:bodyPr wrap="square">
            <a:spAutoFit/>
          </a:bodyPr>
          <a:lstStyle/>
          <a:p>
            <a:pPr>
              <a:lnSpc>
                <a:spcPct val="150000"/>
              </a:lnSpc>
              <a:spcBef>
                <a:spcPts val="1800"/>
              </a:spcBef>
            </a:pPr>
            <a:r>
              <a:rPr lang="en-US" altLang="zh-CN" sz="1400" dirty="0" smtClean="0">
                <a:solidFill>
                  <a:srgbClr val="44546A"/>
                </a:solidFill>
                <a:latin typeface="微软雅黑" panose="020B0503020204020204" pitchFamily="34" charset="-122"/>
                <a:ea typeface="微软雅黑" panose="020B0503020204020204" pitchFamily="34" charset="-122"/>
              </a:rPr>
              <a:t>2018</a:t>
            </a:r>
            <a:r>
              <a:rPr lang="zh-CN" altLang="en-US" sz="1400" dirty="0" smtClean="0">
                <a:solidFill>
                  <a:srgbClr val="44546A"/>
                </a:solidFill>
                <a:latin typeface="微软雅黑" panose="020B0503020204020204" pitchFamily="34" charset="-122"/>
                <a:ea typeface="微软雅黑" panose="020B0503020204020204" pitchFamily="34" charset="-122"/>
              </a:rPr>
              <a:t>年</a:t>
            </a:r>
            <a:r>
              <a:rPr lang="en-US" altLang="zh-CN" sz="1400" dirty="0" smtClean="0">
                <a:solidFill>
                  <a:srgbClr val="44546A"/>
                </a:solidFill>
                <a:latin typeface="微软雅黑" panose="020B0503020204020204" pitchFamily="34" charset="-122"/>
                <a:ea typeface="微软雅黑" panose="020B0503020204020204" pitchFamily="34" charset="-122"/>
              </a:rPr>
              <a:t>9</a:t>
            </a:r>
            <a:r>
              <a:rPr lang="zh-CN" altLang="en-US" sz="1400" dirty="0" smtClean="0">
                <a:solidFill>
                  <a:srgbClr val="44546A"/>
                </a:solidFill>
                <a:latin typeface="微软雅黑" panose="020B0503020204020204" pitchFamily="34" charset="-122"/>
                <a:ea typeface="微软雅黑" panose="020B0503020204020204" pitchFamily="34" charset="-122"/>
              </a:rPr>
              <a:t>月，河南省科学技术厅、河南省财政厅联合出台</a:t>
            </a:r>
            <a:r>
              <a:rPr lang="en-US" altLang="zh-CN" sz="1400" dirty="0" smtClean="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河南省科研设施和仪器向社会开放共享管理办法</a:t>
            </a:r>
            <a:r>
              <a:rPr lang="en-US" altLang="zh-CN" sz="1400" dirty="0" smtClean="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a:t>
            </a:r>
            <a:r>
              <a:rPr lang="zh-CN" altLang="en-US" sz="1400" dirty="0" smtClean="0">
                <a:solidFill>
                  <a:srgbClr val="44546A"/>
                </a:solidFill>
                <a:latin typeface="微软雅黑" panose="020B0503020204020204" pitchFamily="34" charset="-122"/>
                <a:ea typeface="微软雅黑" panose="020B0503020204020204" pitchFamily="34" charset="-122"/>
              </a:rPr>
              <a:t>豫科</a:t>
            </a:r>
            <a:r>
              <a:rPr lang="en-US" altLang="zh-CN" sz="1400" dirty="0" smtClean="0">
                <a:solidFill>
                  <a:srgbClr val="44546A"/>
                </a:solidFill>
                <a:latin typeface="微软雅黑" panose="020B0503020204020204" pitchFamily="34" charset="-122"/>
                <a:ea typeface="微软雅黑" panose="020B0503020204020204" pitchFamily="34" charset="-122"/>
              </a:rPr>
              <a:t>〔2018〕136</a:t>
            </a:r>
            <a:r>
              <a:rPr lang="zh-CN" altLang="en-US" sz="1400" dirty="0">
                <a:solidFill>
                  <a:srgbClr val="44546A"/>
                </a:solidFill>
                <a:latin typeface="微软雅黑" panose="020B0503020204020204" pitchFamily="34" charset="-122"/>
                <a:ea typeface="微软雅黑" panose="020B0503020204020204" pitchFamily="34" charset="-122"/>
              </a:rPr>
              <a:t>号</a:t>
            </a:r>
            <a:r>
              <a:rPr lang="zh-CN" altLang="en-US" sz="1400" dirty="0" smtClean="0">
                <a:solidFill>
                  <a:srgbClr val="44546A"/>
                </a:solidFill>
                <a:latin typeface="微软雅黑" panose="020B0503020204020204" pitchFamily="34" charset="-122"/>
                <a:ea typeface="微软雅黑" panose="020B0503020204020204" pitchFamily="34" charset="-122"/>
              </a:rPr>
              <a:t>）、</a:t>
            </a:r>
            <a:r>
              <a:rPr lang="en-US" altLang="zh-CN" sz="1400" dirty="0" smtClean="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河南省科研设施和仪器向社会开放共享双向补贴实施细则</a:t>
            </a:r>
            <a:r>
              <a:rPr lang="en-US" altLang="zh-CN" sz="1400" dirty="0" smtClean="0">
                <a:solidFill>
                  <a:srgbClr val="44546A"/>
                </a:solidFill>
                <a:latin typeface="微软雅黑" panose="020B0503020204020204" pitchFamily="34" charset="-122"/>
                <a:ea typeface="微软雅黑" panose="020B0503020204020204" pitchFamily="34" charset="-122"/>
              </a:rPr>
              <a:t>》</a:t>
            </a:r>
            <a:r>
              <a:rPr lang="zh-CN" altLang="en-US" sz="1400" dirty="0">
                <a:solidFill>
                  <a:srgbClr val="44546A"/>
                </a:solidFill>
                <a:latin typeface="微软雅黑" panose="020B0503020204020204" pitchFamily="34" charset="-122"/>
                <a:ea typeface="微软雅黑" panose="020B0503020204020204" pitchFamily="34" charset="-122"/>
              </a:rPr>
              <a:t> （豫科</a:t>
            </a:r>
            <a:r>
              <a:rPr lang="en-US" altLang="zh-CN" sz="1400" dirty="0">
                <a:solidFill>
                  <a:srgbClr val="44546A"/>
                </a:solidFill>
                <a:latin typeface="微软雅黑" panose="020B0503020204020204" pitchFamily="34" charset="-122"/>
                <a:ea typeface="微软雅黑" panose="020B0503020204020204" pitchFamily="34" charset="-122"/>
              </a:rPr>
              <a:t>〔</a:t>
            </a:r>
            <a:r>
              <a:rPr lang="en-US" altLang="zh-CN" sz="1400" dirty="0" smtClean="0">
                <a:solidFill>
                  <a:srgbClr val="44546A"/>
                </a:solidFill>
                <a:latin typeface="微软雅黑" panose="020B0503020204020204" pitchFamily="34" charset="-122"/>
                <a:ea typeface="微软雅黑" panose="020B0503020204020204" pitchFamily="34" charset="-122"/>
              </a:rPr>
              <a:t>2018〕137</a:t>
            </a:r>
            <a:r>
              <a:rPr lang="zh-CN" altLang="en-US" sz="1400" dirty="0" smtClean="0">
                <a:solidFill>
                  <a:srgbClr val="44546A"/>
                </a:solidFill>
                <a:latin typeface="微软雅黑" panose="020B0503020204020204" pitchFamily="34" charset="-122"/>
                <a:ea typeface="微软雅黑" panose="020B0503020204020204" pitchFamily="34" charset="-122"/>
              </a:rPr>
              <a:t>号）。</a:t>
            </a:r>
            <a:endParaRPr lang="zh-CN" altLang="en-US" sz="1400" dirty="0">
              <a:solidFill>
                <a:srgbClr val="44546A"/>
              </a:solidFill>
              <a:latin typeface="微软雅黑" panose="020B0503020204020204" pitchFamily="34" charset="-122"/>
              <a:ea typeface="微软雅黑" panose="020B0503020204020204" pitchFamily="34" charset="-122"/>
            </a:endParaRPr>
          </a:p>
        </p:txBody>
      </p:sp>
      <p:sp>
        <p:nvSpPr>
          <p:cNvPr id="11" name="任意多边形 40"/>
          <p:cNvSpPr>
            <a:spLocks noChangeAspect="1"/>
          </p:cNvSpPr>
          <p:nvPr/>
        </p:nvSpPr>
        <p:spPr bwMode="auto">
          <a:xfrm>
            <a:off x="641880" y="987574"/>
            <a:ext cx="216000" cy="216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91440" tIns="45720" rIns="91440" bIns="45720" numCol="1" anchor="t" anchorCtr="0" compatLnSpc="1">
            <a:noAutofit/>
          </a:bodyPr>
          <a:lstStyle/>
          <a:p>
            <a:endParaRPr lang="zh-CN" altLang="en-US" sz="1200"/>
          </a:p>
        </p:txBody>
      </p:sp>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04048" y="2427734"/>
            <a:ext cx="3115056" cy="2164080"/>
          </a:xfrm>
          <a:prstGeom prst="rect">
            <a:avLst/>
          </a:prstGeom>
        </p:spPr>
      </p:pic>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52450" y="2427734"/>
            <a:ext cx="3136392" cy="21640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55576" y="195486"/>
            <a:ext cx="1944216" cy="432048"/>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政策出台的意义</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51108" y="1370956"/>
            <a:ext cx="8629215" cy="2524888"/>
            <a:chOff x="937464" y="1789896"/>
            <a:chExt cx="10870291" cy="3180621"/>
          </a:xfrm>
        </p:grpSpPr>
        <p:sp>
          <p:nvSpPr>
            <p:cNvPr id="26" name="TextBox 23"/>
            <p:cNvSpPr txBox="1"/>
            <p:nvPr/>
          </p:nvSpPr>
          <p:spPr>
            <a:xfrm>
              <a:off x="9168424" y="1789896"/>
              <a:ext cx="2096749" cy="416632"/>
            </a:xfrm>
            <a:prstGeom prst="rect">
              <a:avLst/>
            </a:prstGeom>
            <a:noFill/>
          </p:spPr>
          <p:txBody>
            <a:bodyPr wrap="square" lIns="89477" tIns="44738" rIns="89477" bIns="44738" rtlCol="0">
              <a:spAutoFit/>
            </a:bodyPr>
            <a:lstStyle/>
            <a:p>
              <a:pPr>
                <a:lnSpc>
                  <a:spcPct val="130000"/>
                </a:lnSpc>
              </a:pPr>
              <a:endParaRPr lang="zh-CN" altLang="en-US" sz="1400" dirty="0">
                <a:latin typeface="+mn-ea"/>
              </a:endParaRPr>
            </a:p>
          </p:txBody>
        </p:sp>
        <p:sp>
          <p:nvSpPr>
            <p:cNvPr id="28" name="TextBox 25"/>
            <p:cNvSpPr txBox="1"/>
            <p:nvPr/>
          </p:nvSpPr>
          <p:spPr>
            <a:xfrm>
              <a:off x="9711006" y="3059222"/>
              <a:ext cx="2096749" cy="416632"/>
            </a:xfrm>
            <a:prstGeom prst="rect">
              <a:avLst/>
            </a:prstGeom>
            <a:noFill/>
          </p:spPr>
          <p:txBody>
            <a:bodyPr wrap="square" lIns="89477" tIns="44738" rIns="89477" bIns="44738" rtlCol="0">
              <a:spAutoFit/>
            </a:bodyPr>
            <a:lstStyle/>
            <a:p>
              <a:pPr>
                <a:lnSpc>
                  <a:spcPct val="130000"/>
                </a:lnSpc>
              </a:pPr>
              <a:endParaRPr lang="zh-CN" altLang="en-US" sz="1400" dirty="0">
                <a:latin typeface="+mn-ea"/>
              </a:endParaRPr>
            </a:p>
          </p:txBody>
        </p:sp>
        <p:sp>
          <p:nvSpPr>
            <p:cNvPr id="29" name="TextBox 26"/>
            <p:cNvSpPr txBox="1"/>
            <p:nvPr/>
          </p:nvSpPr>
          <p:spPr>
            <a:xfrm>
              <a:off x="9296759" y="4458897"/>
              <a:ext cx="2096747" cy="385210"/>
            </a:xfrm>
            <a:prstGeom prst="rect">
              <a:avLst/>
            </a:prstGeom>
            <a:noFill/>
          </p:spPr>
          <p:txBody>
            <a:bodyPr wrap="square" lIns="89477" tIns="44738" rIns="89477" bIns="44738" rtlCol="0">
              <a:spAutoFit/>
            </a:bodyPr>
            <a:lstStyle/>
            <a:p>
              <a:pPr lvl="0"/>
              <a:endParaRPr lang="en-US" altLang="zh-CN" sz="1400" dirty="0">
                <a:latin typeface="+mn-ea"/>
              </a:endParaRPr>
            </a:p>
          </p:txBody>
        </p:sp>
        <p:sp>
          <p:nvSpPr>
            <p:cNvPr id="30" name="TextBox 27"/>
            <p:cNvSpPr txBox="1"/>
            <p:nvPr/>
          </p:nvSpPr>
          <p:spPr>
            <a:xfrm>
              <a:off x="937464" y="4553885"/>
              <a:ext cx="2255312" cy="416632"/>
            </a:xfrm>
            <a:prstGeom prst="rect">
              <a:avLst/>
            </a:prstGeom>
            <a:noFill/>
          </p:spPr>
          <p:txBody>
            <a:bodyPr wrap="square" lIns="89477" tIns="44738" rIns="89477" bIns="44738" rtlCol="0">
              <a:spAutoFit/>
            </a:bodyPr>
            <a:lstStyle/>
            <a:p>
              <a:pPr>
                <a:lnSpc>
                  <a:spcPct val="130000"/>
                </a:lnSpc>
              </a:pPr>
              <a:endParaRPr lang="zh-CN" altLang="en-US" sz="1400" dirty="0">
                <a:latin typeface="+mn-ea"/>
              </a:endParaRPr>
            </a:p>
          </p:txBody>
        </p:sp>
      </p:grpSp>
      <p:sp>
        <p:nvSpPr>
          <p:cNvPr id="3" name="矩形 2"/>
          <p:cNvSpPr/>
          <p:nvPr/>
        </p:nvSpPr>
        <p:spPr>
          <a:xfrm>
            <a:off x="1835696" y="1416666"/>
            <a:ext cx="6069571" cy="2585323"/>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一、更好地推动科研设施与仪器资源的开放共享</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二、合理优化</a:t>
            </a:r>
            <a:r>
              <a:rPr lang="zh-CN" altLang="en-US" dirty="0" smtClean="0">
                <a:latin typeface="微软雅黑" panose="020B0503020204020204" pitchFamily="34" charset="-122"/>
                <a:ea typeface="微软雅黑" panose="020B0503020204020204" pitchFamily="34" charset="-122"/>
              </a:rPr>
              <a:t>资源配置</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三、服务大众创新创业</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四、充分发挥科学仪器设施效益</a:t>
            </a:r>
          </a:p>
          <a:p>
            <a:pPr>
              <a:lnSpc>
                <a:spcPct val="150000"/>
              </a:lnSpc>
            </a:pPr>
            <a:r>
              <a:rPr lang="zh-CN" altLang="en-US" dirty="0">
                <a:latin typeface="微软雅黑" panose="020B0503020204020204" pitchFamily="34" charset="-122"/>
                <a:ea typeface="微软雅黑" panose="020B0503020204020204" pitchFamily="34" charset="-122"/>
              </a:rPr>
              <a:t>五、</a:t>
            </a:r>
            <a:r>
              <a:rPr lang="zh-CN" altLang="zh-CN" dirty="0">
                <a:latin typeface="微软雅黑" panose="020B0503020204020204" pitchFamily="34" charset="-122"/>
                <a:ea typeface="微软雅黑" panose="020B0503020204020204" pitchFamily="34" charset="-122"/>
              </a:rPr>
              <a:t>推进跨区域资源协同创新</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六、提高我省企业科技创新能力</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2076060" y="2427734"/>
            <a:ext cx="5314275" cy="707886"/>
          </a:xfrm>
          <a:prstGeom prst="rect">
            <a:avLst/>
          </a:prstGeom>
        </p:spPr>
        <p:txBody>
          <a:bodyPr wrap="none">
            <a:spAutoFit/>
          </a:bodyPr>
          <a:lstStyle/>
          <a:p>
            <a:r>
              <a:rPr lang="zh-CN" altLang="en-US" sz="4000" b="1" dirty="0" smtClean="0">
                <a:solidFill>
                  <a:srgbClr val="3992DB"/>
                </a:solidFill>
                <a:latin typeface="微软雅黑" panose="020B0503020204020204" pitchFamily="34" charset="-122"/>
                <a:ea typeface="微软雅黑" panose="020B0503020204020204" pitchFamily="34" charset="-122"/>
              </a:rPr>
              <a:t>一、双向补贴政策</a:t>
            </a:r>
            <a:r>
              <a:rPr lang="zh-CN" altLang="en-US" sz="4000" b="1" dirty="0">
                <a:solidFill>
                  <a:srgbClr val="3992DB"/>
                </a:solidFill>
                <a:latin typeface="微软雅黑" panose="020B0503020204020204" pitchFamily="34" charset="-122"/>
                <a:ea typeface="微软雅黑" panose="020B0503020204020204" pitchFamily="34" charset="-122"/>
              </a:rPr>
              <a:t>解读</a:t>
            </a:r>
            <a:endParaRPr lang="en-US" altLang="zh-CN" sz="4000" b="1" dirty="0">
              <a:solidFill>
                <a:srgbClr val="3992D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92638" y="368158"/>
            <a:ext cx="316835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第一节  总则 </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10"/>
          <p:cNvSpPr txBox="1"/>
          <p:nvPr/>
        </p:nvSpPr>
        <p:spPr>
          <a:xfrm>
            <a:off x="1818743"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892638" y="1480621"/>
            <a:ext cx="6552728" cy="2062103"/>
          </a:xfrm>
          <a:prstGeom prst="rect">
            <a:avLst/>
          </a:prstGeom>
        </p:spPr>
        <p:txBody>
          <a:bodyPr wrap="square">
            <a:spAutoFit/>
          </a:bodyPr>
          <a:lstStyle/>
          <a:p>
            <a:pPr>
              <a:lnSpc>
                <a:spcPct val="200000"/>
              </a:lnSpc>
            </a:pP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细则</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所</a:t>
            </a:r>
            <a:r>
              <a:rPr lang="zh-CN" altLang="zh-CN" sz="1600" dirty="0">
                <a:latin typeface="微软雅黑" panose="020B0503020204020204" pitchFamily="34" charset="-122"/>
                <a:ea typeface="微软雅黑" panose="020B0503020204020204" pitchFamily="34" charset="-122"/>
              </a:rPr>
              <a:t>指的</a:t>
            </a:r>
            <a:r>
              <a:rPr lang="zh-CN" altLang="zh-CN" sz="1600" dirty="0">
                <a:solidFill>
                  <a:srgbClr val="FF0000"/>
                </a:solidFill>
                <a:latin typeface="微软雅黑" panose="020B0503020204020204" pitchFamily="34" charset="-122"/>
                <a:ea typeface="微软雅黑" panose="020B0503020204020204" pitchFamily="34" charset="-122"/>
              </a:rPr>
              <a:t>科研设施和科研</a:t>
            </a:r>
            <a:r>
              <a:rPr lang="zh-CN" altLang="zh-CN" sz="1600" dirty="0" smtClean="0">
                <a:solidFill>
                  <a:srgbClr val="FF0000"/>
                </a:solidFill>
                <a:latin typeface="微软雅黑" panose="020B0503020204020204" pitchFamily="34" charset="-122"/>
                <a:ea typeface="微软雅黑" panose="020B0503020204020204" pitchFamily="34" charset="-122"/>
              </a:rPr>
              <a:t>仪器</a:t>
            </a:r>
            <a:r>
              <a:rPr lang="zh-CN" altLang="zh-CN" sz="1600" dirty="0" smtClean="0">
                <a:latin typeface="微软雅黑" panose="020B0503020204020204" pitchFamily="34" charset="-122"/>
                <a:ea typeface="微软雅黑" panose="020B0503020204020204" pitchFamily="34" charset="-122"/>
              </a:rPr>
              <a:t>主要</a:t>
            </a:r>
            <a:r>
              <a:rPr lang="zh-CN" altLang="zh-CN" sz="1600" dirty="0">
                <a:latin typeface="微软雅黑" panose="020B0503020204020204" pitchFamily="34" charset="-122"/>
                <a:ea typeface="微软雅黑" panose="020B0503020204020204" pitchFamily="34" charset="-122"/>
              </a:rPr>
              <a:t>是指本省行政区域内加入河南省科研设施和仪器共享服务平台（以下简称“省共享服务平台”）（网址：</a:t>
            </a:r>
            <a:r>
              <a:rPr lang="en-US" altLang="zh-CN" sz="1600" dirty="0">
                <a:latin typeface="微软雅黑" panose="020B0503020204020204" pitchFamily="34" charset="-122"/>
                <a:ea typeface="微软雅黑" panose="020B0503020204020204" pitchFamily="34" charset="-122"/>
              </a:rPr>
              <a:t>http://www.hniss.cn</a:t>
            </a:r>
            <a:r>
              <a:rPr lang="zh-CN" altLang="zh-CN" sz="1600" dirty="0">
                <a:latin typeface="微软雅黑" panose="020B0503020204020204" pitchFamily="34" charset="-122"/>
                <a:ea typeface="微软雅黑" panose="020B0503020204020204" pitchFamily="34" charset="-122"/>
              </a:rPr>
              <a:t>）的可用于开展科学研究和技术开发等科技创新活动的科研设施</a:t>
            </a:r>
            <a:r>
              <a:rPr lang="zh-CN" altLang="zh-CN" sz="1600" dirty="0" smtClean="0">
                <a:latin typeface="微软雅黑" panose="020B0503020204020204" pitchFamily="34" charset="-122"/>
                <a:ea typeface="微软雅黑" panose="020B0503020204020204" pitchFamily="34" charset="-122"/>
              </a:rPr>
              <a:t>和</a:t>
            </a:r>
            <a:r>
              <a:rPr lang="zh-CN" altLang="en-US" sz="1600" dirty="0" smtClean="0">
                <a:latin typeface="微软雅黑" panose="020B0503020204020204" pitchFamily="34" charset="-122"/>
                <a:ea typeface="微软雅黑" panose="020B0503020204020204" pitchFamily="34" charset="-122"/>
              </a:rPr>
              <a:t>科研仪器</a:t>
            </a:r>
            <a:r>
              <a:rPr lang="zh-CN" altLang="zh-CN" sz="1600" dirty="0" smtClean="0">
                <a:latin typeface="微软雅黑" panose="020B0503020204020204" pitchFamily="34" charset="-122"/>
                <a:ea typeface="微软雅黑" panose="020B0503020204020204" pitchFamily="34" charset="-122"/>
              </a:rPr>
              <a:t>等</a:t>
            </a:r>
            <a:r>
              <a:rPr lang="zh-CN" altLang="zh-CN" sz="1600" dirty="0">
                <a:latin typeface="微软雅黑" panose="020B0503020204020204" pitchFamily="34" charset="-122"/>
                <a:ea typeface="微软雅黑" panose="020B0503020204020204" pitchFamily="34" charset="-122"/>
              </a:rPr>
              <a:t>。</a:t>
            </a:r>
          </a:p>
        </p:txBody>
      </p:sp>
      <p:sp>
        <p:nvSpPr>
          <p:cNvPr id="2" name="矩形 1"/>
          <p:cNvSpPr/>
          <p:nvPr/>
        </p:nvSpPr>
        <p:spPr>
          <a:xfrm>
            <a:off x="755576" y="796299"/>
            <a:ext cx="1338828" cy="369332"/>
          </a:xfrm>
          <a:prstGeom prst="rect">
            <a:avLst/>
          </a:prstGeom>
        </p:spPr>
        <p:txBody>
          <a:bodyPr wrap="none">
            <a:spAutoFit/>
          </a:bodyPr>
          <a:lstStyle/>
          <a:p>
            <a:r>
              <a:rPr lang="zh-CN" altLang="en-US" dirty="0"/>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名词解释</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TotalTime>
  <Words>2337</Words>
  <Application>WPS 演示</Application>
  <PresentationFormat>全屏显示(16:9)</PresentationFormat>
  <Paragraphs>180</Paragraphs>
  <Slides>30</Slides>
  <Notes>20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win7</cp:lastModifiedBy>
  <cp:revision>861</cp:revision>
  <dcterms:created xsi:type="dcterms:W3CDTF">2015-12-11T17:46:00Z</dcterms:created>
  <dcterms:modified xsi:type="dcterms:W3CDTF">2021-04-12T05:33:03Z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2052-11.1.0.10446</vt:lpwstr>
  </property>
  <property fmtid="{D5CDD505-2E9C-101B-9397-08002B2CF9AE}" pid="3" name="ICV">
    <vt:lpwstr>7E0E0C4F73664A779E4AB506D6A2B63F</vt:lpwstr>
  </property>
</Properties>
</file>